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3" autoAdjust="0"/>
  </p:normalViewPr>
  <p:slideViewPr>
    <p:cSldViewPr>
      <p:cViewPr varScale="1">
        <p:scale>
          <a:sx n="57" d="100"/>
          <a:sy n="57" d="100"/>
        </p:scale>
        <p:origin x="-15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C7CB2-5EC8-4270-8002-F8BA9566BAE4}" type="doc">
      <dgm:prSet loTypeId="urn:microsoft.com/office/officeart/2005/8/layout/hierarchy3" loCatId="relationship" qsTypeId="urn:microsoft.com/office/officeart/2005/8/quickstyle/3d5" qsCatId="3D" csTypeId="urn:microsoft.com/office/officeart/2005/8/colors/accent1_2" csCatId="accent1" phldr="1"/>
      <dgm:spPr/>
      <dgm:t>
        <a:bodyPr/>
        <a:lstStyle/>
        <a:p>
          <a:endParaRPr lang="en-US"/>
        </a:p>
      </dgm:t>
    </dgm:pt>
    <dgm:pt modelId="{FF517397-3FD7-4804-A61D-659D407B13B6}">
      <dgm:prSet custT="1"/>
      <dgm:spPr/>
      <dgm:t>
        <a:bodyPr/>
        <a:lstStyle/>
        <a:p>
          <a:pPr rtl="0"/>
          <a:r>
            <a:rPr lang="en-US" sz="3000" b="1" dirty="0" smtClean="0"/>
            <a:t>Electrical (full motor) Torque</a:t>
          </a:r>
          <a:endParaRPr lang="en-US" sz="3000" b="1" dirty="0"/>
        </a:p>
      </dgm:t>
    </dgm:pt>
    <dgm:pt modelId="{D9C389A4-CA32-432E-B6DE-A38D208060E2}" type="parTrans" cxnId="{B174B986-0F75-49C1-9396-2E7A6B484B17}">
      <dgm:prSet/>
      <dgm:spPr/>
      <dgm:t>
        <a:bodyPr/>
        <a:lstStyle/>
        <a:p>
          <a:endParaRPr lang="en-US"/>
        </a:p>
      </dgm:t>
    </dgm:pt>
    <dgm:pt modelId="{11DCE501-303B-46FC-8655-913E1FCEAF35}" type="sibTrans" cxnId="{B174B986-0F75-49C1-9396-2E7A6B484B17}">
      <dgm:prSet/>
      <dgm:spPr/>
      <dgm:t>
        <a:bodyPr/>
        <a:lstStyle/>
        <a:p>
          <a:endParaRPr lang="en-US"/>
        </a:p>
      </dgm:t>
    </dgm:pt>
    <dgm:pt modelId="{997181FA-0602-4253-8BF0-8FB446BA337F}">
      <dgm:prSet/>
      <dgm:spPr/>
      <dgm:t>
        <a:bodyPr/>
        <a:lstStyle/>
        <a:p>
          <a:pPr rtl="0"/>
          <a:r>
            <a:rPr lang="en-US" dirty="0" smtClean="0"/>
            <a:t>Torque=(HP X 5250)/RPM</a:t>
          </a:r>
          <a:endParaRPr lang="en-US" dirty="0"/>
        </a:p>
      </dgm:t>
    </dgm:pt>
    <dgm:pt modelId="{8F0E38D2-22D7-442F-86B1-CDC24E8F5237}" type="parTrans" cxnId="{8A476F77-9995-4974-8BAA-83C60A15424B}">
      <dgm:prSet/>
      <dgm:spPr/>
      <dgm:t>
        <a:bodyPr/>
        <a:lstStyle/>
        <a:p>
          <a:endParaRPr lang="en-US"/>
        </a:p>
      </dgm:t>
    </dgm:pt>
    <dgm:pt modelId="{7350FD62-62FA-4187-8DB0-1DB5F28C91B5}" type="sibTrans" cxnId="{8A476F77-9995-4974-8BAA-83C60A15424B}">
      <dgm:prSet/>
      <dgm:spPr/>
      <dgm:t>
        <a:bodyPr/>
        <a:lstStyle/>
        <a:p>
          <a:endParaRPr lang="en-US"/>
        </a:p>
      </dgm:t>
    </dgm:pt>
    <dgm:pt modelId="{77EC2446-E37B-40FE-8089-96FBDAFE4574}">
      <dgm:prSet custT="1"/>
      <dgm:spPr/>
      <dgm:t>
        <a:bodyPr/>
        <a:lstStyle/>
        <a:p>
          <a:pPr rtl="0"/>
          <a:r>
            <a:rPr lang="en-US" sz="3000" b="1" dirty="0" smtClean="0"/>
            <a:t>Mechanical Braking Torque</a:t>
          </a:r>
          <a:endParaRPr lang="en-US" sz="3000" b="1" dirty="0"/>
        </a:p>
      </dgm:t>
    </dgm:pt>
    <dgm:pt modelId="{2C7E8BC3-CB0F-4D37-A2B6-1F595C11A8DE}" type="parTrans" cxnId="{3488104E-D521-41C9-A7FE-B2661CE6DCAC}">
      <dgm:prSet/>
      <dgm:spPr/>
      <dgm:t>
        <a:bodyPr/>
        <a:lstStyle/>
        <a:p>
          <a:endParaRPr lang="en-US"/>
        </a:p>
      </dgm:t>
    </dgm:pt>
    <dgm:pt modelId="{BC5C1293-6BA7-48FE-8D21-800411E6FFED}" type="sibTrans" cxnId="{3488104E-D521-41C9-A7FE-B2661CE6DCAC}">
      <dgm:prSet/>
      <dgm:spPr/>
      <dgm:t>
        <a:bodyPr/>
        <a:lstStyle/>
        <a:p>
          <a:endParaRPr lang="en-US"/>
        </a:p>
      </dgm:t>
    </dgm:pt>
    <dgm:pt modelId="{36945DAD-5057-4C40-B62E-7CBEF5DB11E6}">
      <dgm:prSet/>
      <dgm:spPr/>
      <dgm:t>
        <a:bodyPr/>
        <a:lstStyle/>
        <a:p>
          <a:pPr rtl="0"/>
          <a:r>
            <a:rPr lang="en-US" dirty="0" smtClean="0"/>
            <a:t>Torque=AF X 0.42(D-F)/24 (2)</a:t>
          </a:r>
          <a:endParaRPr lang="en-US" dirty="0"/>
        </a:p>
      </dgm:t>
    </dgm:pt>
    <dgm:pt modelId="{0D6E218A-07F5-4A95-A63D-4F19CB8D77A3}" type="parTrans" cxnId="{09421DAA-CF84-4C4F-8DA6-576C265E9B3D}">
      <dgm:prSet/>
      <dgm:spPr/>
      <dgm:t>
        <a:bodyPr/>
        <a:lstStyle/>
        <a:p>
          <a:endParaRPr lang="en-US"/>
        </a:p>
      </dgm:t>
    </dgm:pt>
    <dgm:pt modelId="{34E397D3-9E9E-40C5-94E1-D6928776A184}" type="sibTrans" cxnId="{09421DAA-CF84-4C4F-8DA6-576C265E9B3D}">
      <dgm:prSet/>
      <dgm:spPr/>
      <dgm:t>
        <a:bodyPr/>
        <a:lstStyle/>
        <a:p>
          <a:endParaRPr lang="en-US"/>
        </a:p>
      </dgm:t>
    </dgm:pt>
    <dgm:pt modelId="{4CBE83AD-5882-4CE1-BF16-35F4540D11E3}">
      <dgm:prSet/>
      <dgm:spPr/>
      <dgm:t>
        <a:bodyPr/>
        <a:lstStyle/>
        <a:p>
          <a:pPr rtl="0"/>
          <a:r>
            <a:rPr lang="en-US" dirty="0" smtClean="0"/>
            <a:t>Service Factor </a:t>
          </a:r>
          <a:endParaRPr lang="en-US" dirty="0"/>
        </a:p>
      </dgm:t>
    </dgm:pt>
    <dgm:pt modelId="{A30A09C0-ABD1-4EE3-8A30-9B2815F488B7}" type="parTrans" cxnId="{47B1354D-2C15-4E01-A4B8-BA1A13C9642A}">
      <dgm:prSet/>
      <dgm:spPr/>
      <dgm:t>
        <a:bodyPr/>
        <a:lstStyle/>
        <a:p>
          <a:endParaRPr lang="en-US"/>
        </a:p>
      </dgm:t>
    </dgm:pt>
    <dgm:pt modelId="{DF51AE8E-91ED-4BA7-A392-91EB94A6D65D}" type="sibTrans" cxnId="{47B1354D-2C15-4E01-A4B8-BA1A13C9642A}">
      <dgm:prSet/>
      <dgm:spPr/>
      <dgm:t>
        <a:bodyPr/>
        <a:lstStyle/>
        <a:p>
          <a:endParaRPr lang="en-US"/>
        </a:p>
      </dgm:t>
    </dgm:pt>
    <dgm:pt modelId="{0891EC91-C1D8-4C47-8BFE-2D199C2240CA}">
      <dgm:prSet custT="1"/>
      <dgm:spPr/>
      <dgm:t>
        <a:bodyPr/>
        <a:lstStyle/>
        <a:p>
          <a:pPr rtl="0"/>
          <a:r>
            <a:rPr lang="en-US" sz="2000" dirty="0" smtClean="0"/>
            <a:t>Maximum torque value produced by brake</a:t>
          </a:r>
          <a:endParaRPr lang="en-US" sz="2000" dirty="0"/>
        </a:p>
      </dgm:t>
    </dgm:pt>
    <dgm:pt modelId="{C0FFE2CC-5AE4-4B2E-96A5-20040C1BE247}" type="parTrans" cxnId="{488B67A5-2F9D-4564-BE4E-5241B13B5E22}">
      <dgm:prSet/>
      <dgm:spPr/>
      <dgm:t>
        <a:bodyPr/>
        <a:lstStyle/>
        <a:p>
          <a:endParaRPr lang="en-US"/>
        </a:p>
      </dgm:t>
    </dgm:pt>
    <dgm:pt modelId="{733D44E8-1D05-4218-A73B-3FED63BED223}" type="sibTrans" cxnId="{488B67A5-2F9D-4564-BE4E-5241B13B5E22}">
      <dgm:prSet/>
      <dgm:spPr/>
      <dgm:t>
        <a:bodyPr/>
        <a:lstStyle/>
        <a:p>
          <a:endParaRPr lang="en-US"/>
        </a:p>
      </dgm:t>
    </dgm:pt>
    <dgm:pt modelId="{EBC57933-6124-44C1-906D-C953F9929111}">
      <dgm:prSet custT="1"/>
      <dgm:spPr/>
      <dgm:t>
        <a:bodyPr/>
        <a:lstStyle/>
        <a:p>
          <a:pPr rtl="0"/>
          <a:r>
            <a:rPr lang="en-US" sz="2000" dirty="0" smtClean="0"/>
            <a:t>Must be sufficient to overcome full motor torque</a:t>
          </a:r>
          <a:endParaRPr lang="en-US" sz="2000" dirty="0"/>
        </a:p>
      </dgm:t>
    </dgm:pt>
    <dgm:pt modelId="{34BF3CFD-2DA8-4286-8935-C61BC7FBB283}" type="parTrans" cxnId="{C0BB06B8-3528-47F6-ABA4-8FE05CD747B6}">
      <dgm:prSet/>
      <dgm:spPr/>
      <dgm:t>
        <a:bodyPr/>
        <a:lstStyle/>
        <a:p>
          <a:endParaRPr lang="en-US"/>
        </a:p>
      </dgm:t>
    </dgm:pt>
    <dgm:pt modelId="{72989D88-75D5-4170-968C-E941FF064E9A}" type="sibTrans" cxnId="{C0BB06B8-3528-47F6-ABA4-8FE05CD747B6}">
      <dgm:prSet/>
      <dgm:spPr/>
      <dgm:t>
        <a:bodyPr/>
        <a:lstStyle/>
        <a:p>
          <a:endParaRPr lang="en-US"/>
        </a:p>
      </dgm:t>
    </dgm:pt>
    <dgm:pt modelId="{151D04BC-DFEF-49B0-AE74-9014A32AACCE}">
      <dgm:prSet/>
      <dgm:spPr/>
      <dgm:t>
        <a:bodyPr/>
        <a:lstStyle/>
        <a:p>
          <a:pPr rtl="0"/>
          <a:r>
            <a:rPr lang="en-US" dirty="0" smtClean="0"/>
            <a:t>Gearbox </a:t>
          </a:r>
          <a:endParaRPr lang="en-US" dirty="0"/>
        </a:p>
      </dgm:t>
    </dgm:pt>
    <dgm:pt modelId="{4D4E60AC-3A55-4A0C-8B02-D343FD4B03BB}" type="parTrans" cxnId="{2CF47001-DBF0-4243-B7B7-ECD54DFE8DF2}">
      <dgm:prSet/>
      <dgm:spPr/>
    </dgm:pt>
    <dgm:pt modelId="{2A0AD489-60D4-46C1-9B72-347315364D42}" type="sibTrans" cxnId="{2CF47001-DBF0-4243-B7B7-ECD54DFE8DF2}">
      <dgm:prSet/>
      <dgm:spPr/>
    </dgm:pt>
    <dgm:pt modelId="{EBF84F5A-B20E-4DA2-9BFA-40EB4542BFA6}" type="pres">
      <dgm:prSet presAssocID="{06DC7CB2-5EC8-4270-8002-F8BA9566BAE4}" presName="diagram" presStyleCnt="0">
        <dgm:presLayoutVars>
          <dgm:chPref val="1"/>
          <dgm:dir/>
          <dgm:animOne val="branch"/>
          <dgm:animLvl val="lvl"/>
          <dgm:resizeHandles/>
        </dgm:presLayoutVars>
      </dgm:prSet>
      <dgm:spPr/>
      <dgm:t>
        <a:bodyPr/>
        <a:lstStyle/>
        <a:p>
          <a:endParaRPr lang="en-US"/>
        </a:p>
      </dgm:t>
    </dgm:pt>
    <dgm:pt modelId="{F0DBF55E-332E-4032-9A74-73E992AF6A9F}" type="pres">
      <dgm:prSet presAssocID="{FF517397-3FD7-4804-A61D-659D407B13B6}" presName="root" presStyleCnt="0"/>
      <dgm:spPr/>
    </dgm:pt>
    <dgm:pt modelId="{C90E275E-77E7-4EF7-8213-C5C1D6B95031}" type="pres">
      <dgm:prSet presAssocID="{FF517397-3FD7-4804-A61D-659D407B13B6}" presName="rootComposite" presStyleCnt="0"/>
      <dgm:spPr/>
    </dgm:pt>
    <dgm:pt modelId="{6DF41AF0-CBE8-4652-8601-77D2CDBBB243}" type="pres">
      <dgm:prSet presAssocID="{FF517397-3FD7-4804-A61D-659D407B13B6}" presName="rootText" presStyleLbl="node1" presStyleIdx="0" presStyleCnt="2"/>
      <dgm:spPr/>
      <dgm:t>
        <a:bodyPr/>
        <a:lstStyle/>
        <a:p>
          <a:endParaRPr lang="en-US"/>
        </a:p>
      </dgm:t>
    </dgm:pt>
    <dgm:pt modelId="{92B459F4-8BE1-47DA-BF91-419FF27F5588}" type="pres">
      <dgm:prSet presAssocID="{FF517397-3FD7-4804-A61D-659D407B13B6}" presName="rootConnector" presStyleLbl="node1" presStyleIdx="0" presStyleCnt="2"/>
      <dgm:spPr/>
      <dgm:t>
        <a:bodyPr/>
        <a:lstStyle/>
        <a:p>
          <a:endParaRPr lang="en-US"/>
        </a:p>
      </dgm:t>
    </dgm:pt>
    <dgm:pt modelId="{62A9A652-F9E6-498F-9A94-8961552D9846}" type="pres">
      <dgm:prSet presAssocID="{FF517397-3FD7-4804-A61D-659D407B13B6}" presName="childShape" presStyleCnt="0"/>
      <dgm:spPr/>
    </dgm:pt>
    <dgm:pt modelId="{A9F43A06-BE88-47B4-A1DE-0DF8C706CFCA}" type="pres">
      <dgm:prSet presAssocID="{8F0E38D2-22D7-442F-86B1-CDC24E8F5237}" presName="Name13" presStyleLbl="parChTrans1D2" presStyleIdx="0" presStyleCnt="6"/>
      <dgm:spPr/>
      <dgm:t>
        <a:bodyPr/>
        <a:lstStyle/>
        <a:p>
          <a:endParaRPr lang="en-US"/>
        </a:p>
      </dgm:t>
    </dgm:pt>
    <dgm:pt modelId="{E7B38DBE-DAD5-46CA-A3FE-2D3ECBF39A50}" type="pres">
      <dgm:prSet presAssocID="{997181FA-0602-4253-8BF0-8FB446BA337F}" presName="childText" presStyleLbl="bgAcc1" presStyleIdx="0" presStyleCnt="6">
        <dgm:presLayoutVars>
          <dgm:bulletEnabled val="1"/>
        </dgm:presLayoutVars>
      </dgm:prSet>
      <dgm:spPr/>
      <dgm:t>
        <a:bodyPr/>
        <a:lstStyle/>
        <a:p>
          <a:endParaRPr lang="en-US"/>
        </a:p>
      </dgm:t>
    </dgm:pt>
    <dgm:pt modelId="{94E922E2-577B-446D-ACE8-5366D31EA7BF}" type="pres">
      <dgm:prSet presAssocID="{A30A09C0-ABD1-4EE3-8A30-9B2815F488B7}" presName="Name13" presStyleLbl="parChTrans1D2" presStyleIdx="1" presStyleCnt="6"/>
      <dgm:spPr/>
      <dgm:t>
        <a:bodyPr/>
        <a:lstStyle/>
        <a:p>
          <a:endParaRPr lang="en-US"/>
        </a:p>
      </dgm:t>
    </dgm:pt>
    <dgm:pt modelId="{4851C159-9DF4-4C18-9460-C9072FB3C34D}" type="pres">
      <dgm:prSet presAssocID="{4CBE83AD-5882-4CE1-BF16-35F4540D11E3}" presName="childText" presStyleLbl="bgAcc1" presStyleIdx="1" presStyleCnt="6">
        <dgm:presLayoutVars>
          <dgm:bulletEnabled val="1"/>
        </dgm:presLayoutVars>
      </dgm:prSet>
      <dgm:spPr/>
      <dgm:t>
        <a:bodyPr/>
        <a:lstStyle/>
        <a:p>
          <a:endParaRPr lang="en-US"/>
        </a:p>
      </dgm:t>
    </dgm:pt>
    <dgm:pt modelId="{99D8AAB4-B407-41CB-BC71-C59293B64AE9}" type="pres">
      <dgm:prSet presAssocID="{4D4E60AC-3A55-4A0C-8B02-D343FD4B03BB}" presName="Name13" presStyleLbl="parChTrans1D2" presStyleIdx="2" presStyleCnt="6"/>
      <dgm:spPr/>
    </dgm:pt>
    <dgm:pt modelId="{F681B6B5-D1AD-4591-9740-8976399EBDAA}" type="pres">
      <dgm:prSet presAssocID="{151D04BC-DFEF-49B0-AE74-9014A32AACCE}" presName="childText" presStyleLbl="bgAcc1" presStyleIdx="2" presStyleCnt="6">
        <dgm:presLayoutVars>
          <dgm:bulletEnabled val="1"/>
        </dgm:presLayoutVars>
      </dgm:prSet>
      <dgm:spPr/>
      <dgm:t>
        <a:bodyPr/>
        <a:lstStyle/>
        <a:p>
          <a:endParaRPr lang="en-US"/>
        </a:p>
      </dgm:t>
    </dgm:pt>
    <dgm:pt modelId="{DF9AE154-D460-4C39-BFDB-17AF6510BA40}" type="pres">
      <dgm:prSet presAssocID="{77EC2446-E37B-40FE-8089-96FBDAFE4574}" presName="root" presStyleCnt="0"/>
      <dgm:spPr/>
    </dgm:pt>
    <dgm:pt modelId="{47CD0F74-A0D1-4801-B35E-4786AB2FCF66}" type="pres">
      <dgm:prSet presAssocID="{77EC2446-E37B-40FE-8089-96FBDAFE4574}" presName="rootComposite" presStyleCnt="0"/>
      <dgm:spPr/>
    </dgm:pt>
    <dgm:pt modelId="{ADFB5BD2-0B70-4324-A222-9162C3EDD8D6}" type="pres">
      <dgm:prSet presAssocID="{77EC2446-E37B-40FE-8089-96FBDAFE4574}" presName="rootText" presStyleLbl="node1" presStyleIdx="1" presStyleCnt="2" custLinFactNeighborX="-4499" custLinFactNeighborY="-120"/>
      <dgm:spPr/>
      <dgm:t>
        <a:bodyPr/>
        <a:lstStyle/>
        <a:p>
          <a:endParaRPr lang="en-US"/>
        </a:p>
      </dgm:t>
    </dgm:pt>
    <dgm:pt modelId="{6CA39046-4A43-42BC-9089-F8D3D665C6CD}" type="pres">
      <dgm:prSet presAssocID="{77EC2446-E37B-40FE-8089-96FBDAFE4574}" presName="rootConnector" presStyleLbl="node1" presStyleIdx="1" presStyleCnt="2"/>
      <dgm:spPr/>
      <dgm:t>
        <a:bodyPr/>
        <a:lstStyle/>
        <a:p>
          <a:endParaRPr lang="en-US"/>
        </a:p>
      </dgm:t>
    </dgm:pt>
    <dgm:pt modelId="{CB3AC1E1-1F6D-44B3-B047-C4E6AEDB0D3E}" type="pres">
      <dgm:prSet presAssocID="{77EC2446-E37B-40FE-8089-96FBDAFE4574}" presName="childShape" presStyleCnt="0"/>
      <dgm:spPr/>
    </dgm:pt>
    <dgm:pt modelId="{681AB732-D4B3-44AD-B285-8B546223EA9B}" type="pres">
      <dgm:prSet presAssocID="{0D6E218A-07F5-4A95-A63D-4F19CB8D77A3}" presName="Name13" presStyleLbl="parChTrans1D2" presStyleIdx="3" presStyleCnt="6"/>
      <dgm:spPr/>
      <dgm:t>
        <a:bodyPr/>
        <a:lstStyle/>
        <a:p>
          <a:endParaRPr lang="en-US"/>
        </a:p>
      </dgm:t>
    </dgm:pt>
    <dgm:pt modelId="{7607E378-B5FA-48E1-B800-D216DE32FE78}" type="pres">
      <dgm:prSet presAssocID="{36945DAD-5057-4C40-B62E-7CBEF5DB11E6}" presName="childText" presStyleLbl="bgAcc1" presStyleIdx="3" presStyleCnt="6">
        <dgm:presLayoutVars>
          <dgm:bulletEnabled val="1"/>
        </dgm:presLayoutVars>
      </dgm:prSet>
      <dgm:spPr/>
      <dgm:t>
        <a:bodyPr/>
        <a:lstStyle/>
        <a:p>
          <a:endParaRPr lang="en-US"/>
        </a:p>
      </dgm:t>
    </dgm:pt>
    <dgm:pt modelId="{D5681F8D-9EFF-4AE3-A0DC-B4476A0547A7}" type="pres">
      <dgm:prSet presAssocID="{C0FFE2CC-5AE4-4B2E-96A5-20040C1BE247}" presName="Name13" presStyleLbl="parChTrans1D2" presStyleIdx="4" presStyleCnt="6"/>
      <dgm:spPr/>
      <dgm:t>
        <a:bodyPr/>
        <a:lstStyle/>
        <a:p>
          <a:endParaRPr lang="en-US"/>
        </a:p>
      </dgm:t>
    </dgm:pt>
    <dgm:pt modelId="{F12A4A21-00DA-4BDC-8C77-1C7B528CE2E6}" type="pres">
      <dgm:prSet presAssocID="{0891EC91-C1D8-4C47-8BFE-2D199C2240CA}" presName="childText" presStyleLbl="bgAcc1" presStyleIdx="4" presStyleCnt="6">
        <dgm:presLayoutVars>
          <dgm:bulletEnabled val="1"/>
        </dgm:presLayoutVars>
      </dgm:prSet>
      <dgm:spPr/>
      <dgm:t>
        <a:bodyPr/>
        <a:lstStyle/>
        <a:p>
          <a:endParaRPr lang="en-US"/>
        </a:p>
      </dgm:t>
    </dgm:pt>
    <dgm:pt modelId="{4B347215-20A6-4E1F-A3E9-EB878B022CC0}" type="pres">
      <dgm:prSet presAssocID="{34BF3CFD-2DA8-4286-8935-C61BC7FBB283}" presName="Name13" presStyleLbl="parChTrans1D2" presStyleIdx="5" presStyleCnt="6"/>
      <dgm:spPr/>
      <dgm:t>
        <a:bodyPr/>
        <a:lstStyle/>
        <a:p>
          <a:endParaRPr lang="en-US"/>
        </a:p>
      </dgm:t>
    </dgm:pt>
    <dgm:pt modelId="{FE23FBEB-E339-4165-9D8C-C2816012F259}" type="pres">
      <dgm:prSet presAssocID="{EBC57933-6124-44C1-906D-C953F9929111}" presName="childText" presStyleLbl="bgAcc1" presStyleIdx="5" presStyleCnt="6">
        <dgm:presLayoutVars>
          <dgm:bulletEnabled val="1"/>
        </dgm:presLayoutVars>
      </dgm:prSet>
      <dgm:spPr/>
      <dgm:t>
        <a:bodyPr/>
        <a:lstStyle/>
        <a:p>
          <a:endParaRPr lang="en-US"/>
        </a:p>
      </dgm:t>
    </dgm:pt>
  </dgm:ptLst>
  <dgm:cxnLst>
    <dgm:cxn modelId="{FC1F5355-A3D8-45AF-9C3A-DEEFBFF4D119}" type="presOf" srcId="{77EC2446-E37B-40FE-8089-96FBDAFE4574}" destId="{ADFB5BD2-0B70-4324-A222-9162C3EDD8D6}" srcOrd="0" destOrd="0" presId="urn:microsoft.com/office/officeart/2005/8/layout/hierarchy3"/>
    <dgm:cxn modelId="{181CEF46-C019-45F2-9826-821F6927FC4C}" type="presOf" srcId="{EBC57933-6124-44C1-906D-C953F9929111}" destId="{FE23FBEB-E339-4165-9D8C-C2816012F259}" srcOrd="0" destOrd="0" presId="urn:microsoft.com/office/officeart/2005/8/layout/hierarchy3"/>
    <dgm:cxn modelId="{3488104E-D521-41C9-A7FE-B2661CE6DCAC}" srcId="{06DC7CB2-5EC8-4270-8002-F8BA9566BAE4}" destId="{77EC2446-E37B-40FE-8089-96FBDAFE4574}" srcOrd="1" destOrd="0" parTransId="{2C7E8BC3-CB0F-4D37-A2B6-1F595C11A8DE}" sibTransId="{BC5C1293-6BA7-48FE-8D21-800411E6FFED}"/>
    <dgm:cxn modelId="{09421DAA-CF84-4C4F-8DA6-576C265E9B3D}" srcId="{77EC2446-E37B-40FE-8089-96FBDAFE4574}" destId="{36945DAD-5057-4C40-B62E-7CBEF5DB11E6}" srcOrd="0" destOrd="0" parTransId="{0D6E218A-07F5-4A95-A63D-4F19CB8D77A3}" sibTransId="{34E397D3-9E9E-40C5-94E1-D6928776A184}"/>
    <dgm:cxn modelId="{2CF47001-DBF0-4243-B7B7-ECD54DFE8DF2}" srcId="{FF517397-3FD7-4804-A61D-659D407B13B6}" destId="{151D04BC-DFEF-49B0-AE74-9014A32AACCE}" srcOrd="2" destOrd="0" parTransId="{4D4E60AC-3A55-4A0C-8B02-D343FD4B03BB}" sibTransId="{2A0AD489-60D4-46C1-9B72-347315364D42}"/>
    <dgm:cxn modelId="{32D1B524-203A-492D-B911-3E5326F68312}" type="presOf" srcId="{34BF3CFD-2DA8-4286-8935-C61BC7FBB283}" destId="{4B347215-20A6-4E1F-A3E9-EB878B022CC0}" srcOrd="0" destOrd="0" presId="urn:microsoft.com/office/officeart/2005/8/layout/hierarchy3"/>
    <dgm:cxn modelId="{8A476F77-9995-4974-8BAA-83C60A15424B}" srcId="{FF517397-3FD7-4804-A61D-659D407B13B6}" destId="{997181FA-0602-4253-8BF0-8FB446BA337F}" srcOrd="0" destOrd="0" parTransId="{8F0E38D2-22D7-442F-86B1-CDC24E8F5237}" sibTransId="{7350FD62-62FA-4187-8DB0-1DB5F28C91B5}"/>
    <dgm:cxn modelId="{C0BB06B8-3528-47F6-ABA4-8FE05CD747B6}" srcId="{77EC2446-E37B-40FE-8089-96FBDAFE4574}" destId="{EBC57933-6124-44C1-906D-C953F9929111}" srcOrd="2" destOrd="0" parTransId="{34BF3CFD-2DA8-4286-8935-C61BC7FBB283}" sibTransId="{72989D88-75D5-4170-968C-E941FF064E9A}"/>
    <dgm:cxn modelId="{488B67A5-2F9D-4564-BE4E-5241B13B5E22}" srcId="{77EC2446-E37B-40FE-8089-96FBDAFE4574}" destId="{0891EC91-C1D8-4C47-8BFE-2D199C2240CA}" srcOrd="1" destOrd="0" parTransId="{C0FFE2CC-5AE4-4B2E-96A5-20040C1BE247}" sibTransId="{733D44E8-1D05-4218-A73B-3FED63BED223}"/>
    <dgm:cxn modelId="{B2F88F62-8614-497A-9714-C6E2DA243471}" type="presOf" srcId="{FF517397-3FD7-4804-A61D-659D407B13B6}" destId="{92B459F4-8BE1-47DA-BF91-419FF27F5588}" srcOrd="1" destOrd="0" presId="urn:microsoft.com/office/officeart/2005/8/layout/hierarchy3"/>
    <dgm:cxn modelId="{70C7E1DC-700A-4E02-B250-2AA52FDDB45B}" type="presOf" srcId="{FF517397-3FD7-4804-A61D-659D407B13B6}" destId="{6DF41AF0-CBE8-4652-8601-77D2CDBBB243}" srcOrd="0" destOrd="0" presId="urn:microsoft.com/office/officeart/2005/8/layout/hierarchy3"/>
    <dgm:cxn modelId="{EB219F02-2C4B-4A70-BC32-80C7B7BDD085}" type="presOf" srcId="{77EC2446-E37B-40FE-8089-96FBDAFE4574}" destId="{6CA39046-4A43-42BC-9089-F8D3D665C6CD}" srcOrd="1" destOrd="0" presId="urn:microsoft.com/office/officeart/2005/8/layout/hierarchy3"/>
    <dgm:cxn modelId="{FE6290EF-F23E-4A21-90AB-74CCF77BE94A}" type="presOf" srcId="{151D04BC-DFEF-49B0-AE74-9014A32AACCE}" destId="{F681B6B5-D1AD-4591-9740-8976399EBDAA}" srcOrd="0" destOrd="0" presId="urn:microsoft.com/office/officeart/2005/8/layout/hierarchy3"/>
    <dgm:cxn modelId="{46CDDBC2-5307-4345-B8BE-188886A7010A}" type="presOf" srcId="{4CBE83AD-5882-4CE1-BF16-35F4540D11E3}" destId="{4851C159-9DF4-4C18-9460-C9072FB3C34D}" srcOrd="0" destOrd="0" presId="urn:microsoft.com/office/officeart/2005/8/layout/hierarchy3"/>
    <dgm:cxn modelId="{7D832DB0-FAB7-4AF4-A3EA-2FF6693B1696}" type="presOf" srcId="{C0FFE2CC-5AE4-4B2E-96A5-20040C1BE247}" destId="{D5681F8D-9EFF-4AE3-A0DC-B4476A0547A7}" srcOrd="0" destOrd="0" presId="urn:microsoft.com/office/officeart/2005/8/layout/hierarchy3"/>
    <dgm:cxn modelId="{B288289D-F5E1-42B8-9DED-3606B904C053}" type="presOf" srcId="{4D4E60AC-3A55-4A0C-8B02-D343FD4B03BB}" destId="{99D8AAB4-B407-41CB-BC71-C59293B64AE9}" srcOrd="0" destOrd="0" presId="urn:microsoft.com/office/officeart/2005/8/layout/hierarchy3"/>
    <dgm:cxn modelId="{78770590-451A-4343-AFBE-A7DE7175EF13}" type="presOf" srcId="{0D6E218A-07F5-4A95-A63D-4F19CB8D77A3}" destId="{681AB732-D4B3-44AD-B285-8B546223EA9B}" srcOrd="0" destOrd="0" presId="urn:microsoft.com/office/officeart/2005/8/layout/hierarchy3"/>
    <dgm:cxn modelId="{B9C02B35-4C94-4003-9F89-B66C1BA8E1C6}" type="presOf" srcId="{A30A09C0-ABD1-4EE3-8A30-9B2815F488B7}" destId="{94E922E2-577B-446D-ACE8-5366D31EA7BF}" srcOrd="0" destOrd="0" presId="urn:microsoft.com/office/officeart/2005/8/layout/hierarchy3"/>
    <dgm:cxn modelId="{BF976F3E-9862-4B27-9F55-20A463798317}" type="presOf" srcId="{8F0E38D2-22D7-442F-86B1-CDC24E8F5237}" destId="{A9F43A06-BE88-47B4-A1DE-0DF8C706CFCA}" srcOrd="0" destOrd="0" presId="urn:microsoft.com/office/officeart/2005/8/layout/hierarchy3"/>
    <dgm:cxn modelId="{B7F03623-33B8-4072-B06F-01595038F404}" type="presOf" srcId="{06DC7CB2-5EC8-4270-8002-F8BA9566BAE4}" destId="{EBF84F5A-B20E-4DA2-9BFA-40EB4542BFA6}" srcOrd="0" destOrd="0" presId="urn:microsoft.com/office/officeart/2005/8/layout/hierarchy3"/>
    <dgm:cxn modelId="{E1BA4782-5777-4041-9C28-99B01D787932}" type="presOf" srcId="{0891EC91-C1D8-4C47-8BFE-2D199C2240CA}" destId="{F12A4A21-00DA-4BDC-8C77-1C7B528CE2E6}" srcOrd="0" destOrd="0" presId="urn:microsoft.com/office/officeart/2005/8/layout/hierarchy3"/>
    <dgm:cxn modelId="{33FCD86C-D7F3-48BE-B81E-0F1DD9C9E67D}" type="presOf" srcId="{997181FA-0602-4253-8BF0-8FB446BA337F}" destId="{E7B38DBE-DAD5-46CA-A3FE-2D3ECBF39A50}" srcOrd="0" destOrd="0" presId="urn:microsoft.com/office/officeart/2005/8/layout/hierarchy3"/>
    <dgm:cxn modelId="{B174B986-0F75-49C1-9396-2E7A6B484B17}" srcId="{06DC7CB2-5EC8-4270-8002-F8BA9566BAE4}" destId="{FF517397-3FD7-4804-A61D-659D407B13B6}" srcOrd="0" destOrd="0" parTransId="{D9C389A4-CA32-432E-B6DE-A38D208060E2}" sibTransId="{11DCE501-303B-46FC-8655-913E1FCEAF35}"/>
    <dgm:cxn modelId="{61612372-B7C5-4DBF-B87B-016ABD27EA99}" type="presOf" srcId="{36945DAD-5057-4C40-B62E-7CBEF5DB11E6}" destId="{7607E378-B5FA-48E1-B800-D216DE32FE78}" srcOrd="0" destOrd="0" presId="urn:microsoft.com/office/officeart/2005/8/layout/hierarchy3"/>
    <dgm:cxn modelId="{47B1354D-2C15-4E01-A4B8-BA1A13C9642A}" srcId="{FF517397-3FD7-4804-A61D-659D407B13B6}" destId="{4CBE83AD-5882-4CE1-BF16-35F4540D11E3}" srcOrd="1" destOrd="0" parTransId="{A30A09C0-ABD1-4EE3-8A30-9B2815F488B7}" sibTransId="{DF51AE8E-91ED-4BA7-A392-91EB94A6D65D}"/>
    <dgm:cxn modelId="{979720BA-8098-4F89-8AF6-B7539B81F44D}" type="presParOf" srcId="{EBF84F5A-B20E-4DA2-9BFA-40EB4542BFA6}" destId="{F0DBF55E-332E-4032-9A74-73E992AF6A9F}" srcOrd="0" destOrd="0" presId="urn:microsoft.com/office/officeart/2005/8/layout/hierarchy3"/>
    <dgm:cxn modelId="{9C977DF9-8497-49EE-9370-56156AC41C69}" type="presParOf" srcId="{F0DBF55E-332E-4032-9A74-73E992AF6A9F}" destId="{C90E275E-77E7-4EF7-8213-C5C1D6B95031}" srcOrd="0" destOrd="0" presId="urn:microsoft.com/office/officeart/2005/8/layout/hierarchy3"/>
    <dgm:cxn modelId="{0FC8B463-DC0D-481F-A492-A5A86493884E}" type="presParOf" srcId="{C90E275E-77E7-4EF7-8213-C5C1D6B95031}" destId="{6DF41AF0-CBE8-4652-8601-77D2CDBBB243}" srcOrd="0" destOrd="0" presId="urn:microsoft.com/office/officeart/2005/8/layout/hierarchy3"/>
    <dgm:cxn modelId="{C65FD5F8-AC32-48E4-9539-247288581344}" type="presParOf" srcId="{C90E275E-77E7-4EF7-8213-C5C1D6B95031}" destId="{92B459F4-8BE1-47DA-BF91-419FF27F5588}" srcOrd="1" destOrd="0" presId="urn:microsoft.com/office/officeart/2005/8/layout/hierarchy3"/>
    <dgm:cxn modelId="{F9334574-25CA-4992-82EA-71606D1373BA}" type="presParOf" srcId="{F0DBF55E-332E-4032-9A74-73E992AF6A9F}" destId="{62A9A652-F9E6-498F-9A94-8961552D9846}" srcOrd="1" destOrd="0" presId="urn:microsoft.com/office/officeart/2005/8/layout/hierarchy3"/>
    <dgm:cxn modelId="{4118448D-908B-40AF-B4AC-5EF2CB7770F1}" type="presParOf" srcId="{62A9A652-F9E6-498F-9A94-8961552D9846}" destId="{A9F43A06-BE88-47B4-A1DE-0DF8C706CFCA}" srcOrd="0" destOrd="0" presId="urn:microsoft.com/office/officeart/2005/8/layout/hierarchy3"/>
    <dgm:cxn modelId="{1B559119-FB46-4DBF-AD93-B0BDAC95DA4D}" type="presParOf" srcId="{62A9A652-F9E6-498F-9A94-8961552D9846}" destId="{E7B38DBE-DAD5-46CA-A3FE-2D3ECBF39A50}" srcOrd="1" destOrd="0" presId="urn:microsoft.com/office/officeart/2005/8/layout/hierarchy3"/>
    <dgm:cxn modelId="{8B2156FC-9842-4DF0-9971-FA617D3B47A5}" type="presParOf" srcId="{62A9A652-F9E6-498F-9A94-8961552D9846}" destId="{94E922E2-577B-446D-ACE8-5366D31EA7BF}" srcOrd="2" destOrd="0" presId="urn:microsoft.com/office/officeart/2005/8/layout/hierarchy3"/>
    <dgm:cxn modelId="{795C7FFD-F4ED-4A02-8468-7C7154BD2966}" type="presParOf" srcId="{62A9A652-F9E6-498F-9A94-8961552D9846}" destId="{4851C159-9DF4-4C18-9460-C9072FB3C34D}" srcOrd="3" destOrd="0" presId="urn:microsoft.com/office/officeart/2005/8/layout/hierarchy3"/>
    <dgm:cxn modelId="{0E6663AE-233C-4C59-A47A-E501206D9292}" type="presParOf" srcId="{62A9A652-F9E6-498F-9A94-8961552D9846}" destId="{99D8AAB4-B407-41CB-BC71-C59293B64AE9}" srcOrd="4" destOrd="0" presId="urn:microsoft.com/office/officeart/2005/8/layout/hierarchy3"/>
    <dgm:cxn modelId="{6AD51323-CE85-4D94-BE2F-59B9C764EA34}" type="presParOf" srcId="{62A9A652-F9E6-498F-9A94-8961552D9846}" destId="{F681B6B5-D1AD-4591-9740-8976399EBDAA}" srcOrd="5" destOrd="0" presId="urn:microsoft.com/office/officeart/2005/8/layout/hierarchy3"/>
    <dgm:cxn modelId="{196C039E-2F6F-4CBA-98C4-AC91131B2450}" type="presParOf" srcId="{EBF84F5A-B20E-4DA2-9BFA-40EB4542BFA6}" destId="{DF9AE154-D460-4C39-BFDB-17AF6510BA40}" srcOrd="1" destOrd="0" presId="urn:microsoft.com/office/officeart/2005/8/layout/hierarchy3"/>
    <dgm:cxn modelId="{88D80AE0-2A5F-40C2-80CD-F3F00A907EAB}" type="presParOf" srcId="{DF9AE154-D460-4C39-BFDB-17AF6510BA40}" destId="{47CD0F74-A0D1-4801-B35E-4786AB2FCF66}" srcOrd="0" destOrd="0" presId="urn:microsoft.com/office/officeart/2005/8/layout/hierarchy3"/>
    <dgm:cxn modelId="{875EA306-7FE8-4BE0-A10F-00F50ACCDC86}" type="presParOf" srcId="{47CD0F74-A0D1-4801-B35E-4786AB2FCF66}" destId="{ADFB5BD2-0B70-4324-A222-9162C3EDD8D6}" srcOrd="0" destOrd="0" presId="urn:microsoft.com/office/officeart/2005/8/layout/hierarchy3"/>
    <dgm:cxn modelId="{F23641A4-B8F1-438D-92ED-1939DF476806}" type="presParOf" srcId="{47CD0F74-A0D1-4801-B35E-4786AB2FCF66}" destId="{6CA39046-4A43-42BC-9089-F8D3D665C6CD}" srcOrd="1" destOrd="0" presId="urn:microsoft.com/office/officeart/2005/8/layout/hierarchy3"/>
    <dgm:cxn modelId="{A157B1BC-4A74-41A5-B26D-E1A84E24D746}" type="presParOf" srcId="{DF9AE154-D460-4C39-BFDB-17AF6510BA40}" destId="{CB3AC1E1-1F6D-44B3-B047-C4E6AEDB0D3E}" srcOrd="1" destOrd="0" presId="urn:microsoft.com/office/officeart/2005/8/layout/hierarchy3"/>
    <dgm:cxn modelId="{BE21933A-3E51-4339-9771-D3AB65E2B25F}" type="presParOf" srcId="{CB3AC1E1-1F6D-44B3-B047-C4E6AEDB0D3E}" destId="{681AB732-D4B3-44AD-B285-8B546223EA9B}" srcOrd="0" destOrd="0" presId="urn:microsoft.com/office/officeart/2005/8/layout/hierarchy3"/>
    <dgm:cxn modelId="{B8852052-0C8D-46D8-A8A8-60C7A2DAB4A0}" type="presParOf" srcId="{CB3AC1E1-1F6D-44B3-B047-C4E6AEDB0D3E}" destId="{7607E378-B5FA-48E1-B800-D216DE32FE78}" srcOrd="1" destOrd="0" presId="urn:microsoft.com/office/officeart/2005/8/layout/hierarchy3"/>
    <dgm:cxn modelId="{76A5F2E4-02B9-4248-9160-B5FDD1541AE2}" type="presParOf" srcId="{CB3AC1E1-1F6D-44B3-B047-C4E6AEDB0D3E}" destId="{D5681F8D-9EFF-4AE3-A0DC-B4476A0547A7}" srcOrd="2" destOrd="0" presId="urn:microsoft.com/office/officeart/2005/8/layout/hierarchy3"/>
    <dgm:cxn modelId="{75CA66E1-277F-4A9C-8AA1-0B9E1D8BC479}" type="presParOf" srcId="{CB3AC1E1-1F6D-44B3-B047-C4E6AEDB0D3E}" destId="{F12A4A21-00DA-4BDC-8C77-1C7B528CE2E6}" srcOrd="3" destOrd="0" presId="urn:microsoft.com/office/officeart/2005/8/layout/hierarchy3"/>
    <dgm:cxn modelId="{1D629882-39A1-4CA2-B8DC-4EB37FF0F377}" type="presParOf" srcId="{CB3AC1E1-1F6D-44B3-B047-C4E6AEDB0D3E}" destId="{4B347215-20A6-4E1F-A3E9-EB878B022CC0}" srcOrd="4" destOrd="0" presId="urn:microsoft.com/office/officeart/2005/8/layout/hierarchy3"/>
    <dgm:cxn modelId="{5B335E89-5556-4867-80F8-4368184C57F7}" type="presParOf" srcId="{CB3AC1E1-1F6D-44B3-B047-C4E6AEDB0D3E}" destId="{FE23FBEB-E339-4165-9D8C-C2816012F25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41AF0-CBE8-4652-8601-77D2CDBBB243}">
      <dsp:nvSpPr>
        <dsp:cNvPr id="0" name=""/>
        <dsp:cNvSpPr/>
      </dsp:nvSpPr>
      <dsp:spPr>
        <a:xfrm>
          <a:off x="1700770" y="4557"/>
          <a:ext cx="2145803" cy="107290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dirty="0" smtClean="0"/>
            <a:t>Electrical (full motor) Torque</a:t>
          </a:r>
          <a:endParaRPr lang="en-US" sz="3000" b="1" kern="1200" dirty="0"/>
        </a:p>
      </dsp:txBody>
      <dsp:txXfrm>
        <a:off x="1732194" y="35981"/>
        <a:ext cx="2082955" cy="1010053"/>
      </dsp:txXfrm>
    </dsp:sp>
    <dsp:sp modelId="{A9F43A06-BE88-47B4-A1DE-0DF8C706CFCA}">
      <dsp:nvSpPr>
        <dsp:cNvPr id="0" name=""/>
        <dsp:cNvSpPr/>
      </dsp:nvSpPr>
      <dsp:spPr>
        <a:xfrm>
          <a:off x="1915350" y="1077459"/>
          <a:ext cx="214580" cy="804676"/>
        </a:xfrm>
        <a:custGeom>
          <a:avLst/>
          <a:gdLst/>
          <a:ahLst/>
          <a:cxnLst/>
          <a:rect l="0" t="0" r="0" b="0"/>
          <a:pathLst>
            <a:path>
              <a:moveTo>
                <a:pt x="0" y="0"/>
              </a:moveTo>
              <a:lnTo>
                <a:pt x="0" y="804676"/>
              </a:lnTo>
              <a:lnTo>
                <a:pt x="214580" y="8046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7B38DBE-DAD5-46CA-A3FE-2D3ECBF39A50}">
      <dsp:nvSpPr>
        <dsp:cNvPr id="0" name=""/>
        <dsp:cNvSpPr/>
      </dsp:nvSpPr>
      <dsp:spPr>
        <a:xfrm>
          <a:off x="2129931" y="1345685"/>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Torque=(HP X 5250)/RPM</a:t>
          </a:r>
          <a:endParaRPr lang="en-US" sz="2200" kern="1200" dirty="0"/>
        </a:p>
      </dsp:txBody>
      <dsp:txXfrm>
        <a:off x="2161355" y="1377109"/>
        <a:ext cx="1653795" cy="1010053"/>
      </dsp:txXfrm>
    </dsp:sp>
    <dsp:sp modelId="{94E922E2-577B-446D-ACE8-5366D31EA7BF}">
      <dsp:nvSpPr>
        <dsp:cNvPr id="0" name=""/>
        <dsp:cNvSpPr/>
      </dsp:nvSpPr>
      <dsp:spPr>
        <a:xfrm>
          <a:off x="1915350" y="1077459"/>
          <a:ext cx="214580" cy="2145803"/>
        </a:xfrm>
        <a:custGeom>
          <a:avLst/>
          <a:gdLst/>
          <a:ahLst/>
          <a:cxnLst/>
          <a:rect l="0" t="0" r="0" b="0"/>
          <a:pathLst>
            <a:path>
              <a:moveTo>
                <a:pt x="0" y="0"/>
              </a:moveTo>
              <a:lnTo>
                <a:pt x="0" y="2145803"/>
              </a:lnTo>
              <a:lnTo>
                <a:pt x="214580" y="214580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851C159-9DF4-4C18-9460-C9072FB3C34D}">
      <dsp:nvSpPr>
        <dsp:cNvPr id="0" name=""/>
        <dsp:cNvSpPr/>
      </dsp:nvSpPr>
      <dsp:spPr>
        <a:xfrm>
          <a:off x="2129931" y="2686812"/>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Service Factor </a:t>
          </a:r>
          <a:endParaRPr lang="en-US" sz="2200" kern="1200" dirty="0"/>
        </a:p>
      </dsp:txBody>
      <dsp:txXfrm>
        <a:off x="2161355" y="2718236"/>
        <a:ext cx="1653795" cy="1010053"/>
      </dsp:txXfrm>
    </dsp:sp>
    <dsp:sp modelId="{99D8AAB4-B407-41CB-BC71-C59293B64AE9}">
      <dsp:nvSpPr>
        <dsp:cNvPr id="0" name=""/>
        <dsp:cNvSpPr/>
      </dsp:nvSpPr>
      <dsp:spPr>
        <a:xfrm>
          <a:off x="1915350" y="1077459"/>
          <a:ext cx="214580" cy="3486931"/>
        </a:xfrm>
        <a:custGeom>
          <a:avLst/>
          <a:gdLst/>
          <a:ahLst/>
          <a:cxnLst/>
          <a:rect l="0" t="0" r="0" b="0"/>
          <a:pathLst>
            <a:path>
              <a:moveTo>
                <a:pt x="0" y="0"/>
              </a:moveTo>
              <a:lnTo>
                <a:pt x="0" y="3486931"/>
              </a:lnTo>
              <a:lnTo>
                <a:pt x="214580" y="348693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681B6B5-D1AD-4591-9740-8976399EBDAA}">
      <dsp:nvSpPr>
        <dsp:cNvPr id="0" name=""/>
        <dsp:cNvSpPr/>
      </dsp:nvSpPr>
      <dsp:spPr>
        <a:xfrm>
          <a:off x="2129931" y="4027940"/>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Gearbox </a:t>
          </a:r>
          <a:endParaRPr lang="en-US" sz="2200" kern="1200" dirty="0"/>
        </a:p>
      </dsp:txBody>
      <dsp:txXfrm>
        <a:off x="2161355" y="4059364"/>
        <a:ext cx="1653795" cy="1010053"/>
      </dsp:txXfrm>
    </dsp:sp>
    <dsp:sp modelId="{ADFB5BD2-0B70-4324-A222-9162C3EDD8D6}">
      <dsp:nvSpPr>
        <dsp:cNvPr id="0" name=""/>
        <dsp:cNvSpPr/>
      </dsp:nvSpPr>
      <dsp:spPr>
        <a:xfrm>
          <a:off x="4286485" y="3270"/>
          <a:ext cx="2145803" cy="107290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dirty="0" smtClean="0"/>
            <a:t>Mechanical Braking Torque</a:t>
          </a:r>
          <a:endParaRPr lang="en-US" sz="3000" b="1" kern="1200" dirty="0"/>
        </a:p>
      </dsp:txBody>
      <dsp:txXfrm>
        <a:off x="4317909" y="34694"/>
        <a:ext cx="2082955" cy="1010053"/>
      </dsp:txXfrm>
    </dsp:sp>
    <dsp:sp modelId="{681AB732-D4B3-44AD-B285-8B546223EA9B}">
      <dsp:nvSpPr>
        <dsp:cNvPr id="0" name=""/>
        <dsp:cNvSpPr/>
      </dsp:nvSpPr>
      <dsp:spPr>
        <a:xfrm>
          <a:off x="4501066" y="1076172"/>
          <a:ext cx="311120" cy="805963"/>
        </a:xfrm>
        <a:custGeom>
          <a:avLst/>
          <a:gdLst/>
          <a:ahLst/>
          <a:cxnLst/>
          <a:rect l="0" t="0" r="0" b="0"/>
          <a:pathLst>
            <a:path>
              <a:moveTo>
                <a:pt x="0" y="0"/>
              </a:moveTo>
              <a:lnTo>
                <a:pt x="0" y="805963"/>
              </a:lnTo>
              <a:lnTo>
                <a:pt x="311120" y="80596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607E378-B5FA-48E1-B800-D216DE32FE78}">
      <dsp:nvSpPr>
        <dsp:cNvPr id="0" name=""/>
        <dsp:cNvSpPr/>
      </dsp:nvSpPr>
      <dsp:spPr>
        <a:xfrm>
          <a:off x="4812186" y="1345685"/>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Torque=AF X 0.42(D-F)/24 (2)</a:t>
          </a:r>
          <a:endParaRPr lang="en-US" sz="2200" kern="1200" dirty="0"/>
        </a:p>
      </dsp:txBody>
      <dsp:txXfrm>
        <a:off x="4843610" y="1377109"/>
        <a:ext cx="1653795" cy="1010053"/>
      </dsp:txXfrm>
    </dsp:sp>
    <dsp:sp modelId="{D5681F8D-9EFF-4AE3-A0DC-B4476A0547A7}">
      <dsp:nvSpPr>
        <dsp:cNvPr id="0" name=""/>
        <dsp:cNvSpPr/>
      </dsp:nvSpPr>
      <dsp:spPr>
        <a:xfrm>
          <a:off x="4501066" y="1076172"/>
          <a:ext cx="311120" cy="2147091"/>
        </a:xfrm>
        <a:custGeom>
          <a:avLst/>
          <a:gdLst/>
          <a:ahLst/>
          <a:cxnLst/>
          <a:rect l="0" t="0" r="0" b="0"/>
          <a:pathLst>
            <a:path>
              <a:moveTo>
                <a:pt x="0" y="0"/>
              </a:moveTo>
              <a:lnTo>
                <a:pt x="0" y="2147091"/>
              </a:lnTo>
              <a:lnTo>
                <a:pt x="311120" y="214709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12A4A21-00DA-4BDC-8C77-1C7B528CE2E6}">
      <dsp:nvSpPr>
        <dsp:cNvPr id="0" name=""/>
        <dsp:cNvSpPr/>
      </dsp:nvSpPr>
      <dsp:spPr>
        <a:xfrm>
          <a:off x="4812186" y="2686812"/>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Maximum torque value produced by brake</a:t>
          </a:r>
          <a:endParaRPr lang="en-US" sz="2000" kern="1200" dirty="0"/>
        </a:p>
      </dsp:txBody>
      <dsp:txXfrm>
        <a:off x="4843610" y="2718236"/>
        <a:ext cx="1653795" cy="1010053"/>
      </dsp:txXfrm>
    </dsp:sp>
    <dsp:sp modelId="{4B347215-20A6-4E1F-A3E9-EB878B022CC0}">
      <dsp:nvSpPr>
        <dsp:cNvPr id="0" name=""/>
        <dsp:cNvSpPr/>
      </dsp:nvSpPr>
      <dsp:spPr>
        <a:xfrm>
          <a:off x="4501066" y="1076172"/>
          <a:ext cx="311120" cy="3488218"/>
        </a:xfrm>
        <a:custGeom>
          <a:avLst/>
          <a:gdLst/>
          <a:ahLst/>
          <a:cxnLst/>
          <a:rect l="0" t="0" r="0" b="0"/>
          <a:pathLst>
            <a:path>
              <a:moveTo>
                <a:pt x="0" y="0"/>
              </a:moveTo>
              <a:lnTo>
                <a:pt x="0" y="3488218"/>
              </a:lnTo>
              <a:lnTo>
                <a:pt x="311120" y="34882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E23FBEB-E339-4165-9D8C-C2816012F259}">
      <dsp:nvSpPr>
        <dsp:cNvPr id="0" name=""/>
        <dsp:cNvSpPr/>
      </dsp:nvSpPr>
      <dsp:spPr>
        <a:xfrm>
          <a:off x="4812186" y="4027940"/>
          <a:ext cx="1716643" cy="10729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Must be sufficient to overcome full motor torque</a:t>
          </a:r>
          <a:endParaRPr lang="en-US" sz="2000" kern="1200" dirty="0"/>
        </a:p>
      </dsp:txBody>
      <dsp:txXfrm>
        <a:off x="4843610" y="4059364"/>
        <a:ext cx="1653795" cy="10100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1C0F7-9EAB-4A53-BF2C-EA7FFF6A08EE}" type="datetimeFigureOut">
              <a:rPr lang="en-US" smtClean="0"/>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1389E-5D8B-4125-B2BE-E4D224F5B6C2}" type="slidenum">
              <a:rPr lang="en-US" smtClean="0"/>
              <a:t>‹#›</a:t>
            </a:fld>
            <a:endParaRPr lang="en-US"/>
          </a:p>
        </p:txBody>
      </p:sp>
    </p:spTree>
    <p:extLst>
      <p:ext uri="{BB962C8B-B14F-4D97-AF65-F5344CB8AC3E}">
        <p14:creationId xmlns:p14="http://schemas.microsoft.com/office/powerpoint/2010/main" val="410829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rakes.ca/tripper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brakes.ca/trb_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steel and iron-making applications, industrial cranes perform three main motions: forward movement along the X Axis which is referred to as bridge motion, lateral/left-right movement along the Y Axis which is referred to as Trolley Motion, and up/down movement along the Z axis which is referred to as Hoist Motion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fail-safe: a spring releases to “set” or apply the brake when power is interrupted.  This effectively prevents loads from moving or falling during power failures. The brake is released through the DC-powered magnetic coil, which is either shunt or series-wound. The brake is set when force is applied to the brake drum, which reduces or stops shaft rotation. In this way, a ladle loaded with molten steel can be prevented from falling vertically or making unsafe bridge or trolley movements.</a:t>
            </a:r>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3</a:t>
            </a:fld>
            <a:endParaRPr lang="en-US"/>
          </a:p>
        </p:txBody>
      </p:sp>
    </p:spTree>
    <p:extLst>
      <p:ext uri="{BB962C8B-B14F-4D97-AF65-F5344CB8AC3E}">
        <p14:creationId xmlns:p14="http://schemas.microsoft.com/office/powerpoint/2010/main" val="71619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critical variable involved in calculating the specifications of a given braking application is torque.   Torque can be defined as, A measurement of the propensity of a given force to cause the object upon which it acts to twist about a certain axis.  The torque is simply the product of the magnitude of the Applied Force and the length of the lever arm.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Motor Torque </a:t>
            </a:r>
            <a:r>
              <a:rPr lang="en-US" sz="1200" kern="1200" dirty="0" smtClean="0">
                <a:solidFill>
                  <a:schemeClr val="tx1"/>
                </a:solidFill>
                <a:effectLst/>
                <a:latin typeface="+mn-lt"/>
                <a:ea typeface="+mn-ea"/>
                <a:cs typeface="+mn-cs"/>
              </a:rPr>
              <a:t>is an electrical formula which refers to the maximum load the motor can produce.  The following is the formula for motor torque which uses the horsepower and RPM of the motor being used and is expressed in Foot Pounds (</a:t>
            </a:r>
            <a:r>
              <a:rPr lang="en-US" sz="1200" kern="1200" dirty="0" err="1" smtClean="0">
                <a:solidFill>
                  <a:schemeClr val="tx1"/>
                </a:solidFill>
                <a:effectLst/>
                <a:latin typeface="+mn-lt"/>
                <a:ea typeface="+mn-ea"/>
                <a:cs typeface="+mn-cs"/>
              </a:rPr>
              <a:t>Lb</a:t>
            </a:r>
            <a:r>
              <a:rPr lang="en-US" sz="1200" kern="1200" dirty="0" smtClean="0">
                <a:solidFill>
                  <a:schemeClr val="tx1"/>
                </a:solidFill>
                <a:effectLst/>
                <a:latin typeface="+mn-lt"/>
                <a:ea typeface="+mn-ea"/>
                <a:cs typeface="+mn-cs"/>
              </a:rPr>
              <a:t> X Ft)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Mechanical braking torque </a:t>
            </a:r>
            <a:r>
              <a:rPr lang="en-US" sz="1200" kern="1200" dirty="0" smtClean="0">
                <a:solidFill>
                  <a:schemeClr val="tx1"/>
                </a:solidFill>
                <a:effectLst/>
                <a:latin typeface="+mn-lt"/>
                <a:ea typeface="+mn-ea"/>
                <a:cs typeface="+mn-cs"/>
              </a:rPr>
              <a:t>measures the maximum torque value that can be generated by the brake and it is a calculation of the rotational (torque) value that is yielded by the amount of Applied Force it has. Force comes from the mechanism of the brake which is the compression spring plus the mechanical advantage (lever ratio).  In other words, Applied Force is the product of force times distance and is calculated by multiplying the spring force times the mechanical ratio (which is determined by the brake design).  Mechanical braking torque measures the maximum torque value that can be generated by the brake and it is a calculation of the rotational (torque) value that is yielded by the amount of Applied Force it has. Fundamentally, torque is a rotational force and Applied Force is a linear force.   </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4</a:t>
            </a:fld>
            <a:endParaRPr lang="en-US"/>
          </a:p>
        </p:txBody>
      </p:sp>
    </p:spTree>
    <p:extLst>
      <p:ext uri="{BB962C8B-B14F-4D97-AF65-F5344CB8AC3E}">
        <p14:creationId xmlns:p14="http://schemas.microsoft.com/office/powerpoint/2010/main" val="74039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0.42 coefficient of friction value is an ideal standard which could be considered the “nominal” friction coefficient. This nominal friction coefficient makes a number of assumptions, including but not limited to the brake being used in a dynamic application, the brake being operated in clean environmental conditions, and whether or not the friction linings are adequately burnished, among others.</a:t>
            </a:r>
          </a:p>
          <a:p>
            <a:r>
              <a:rPr lang="en-US" sz="1200" kern="1200" dirty="0" smtClean="0">
                <a:solidFill>
                  <a:schemeClr val="tx1"/>
                </a:solidFill>
                <a:effectLst/>
                <a:latin typeface="+mn-lt"/>
                <a:ea typeface="+mn-ea"/>
                <a:cs typeface="+mn-cs"/>
              </a:rPr>
              <a:t>.  A dynamic stopping application will generally have a higher friction coefficient than its static counterpart.  In a static application, the braking starts from a stationary position; the lining will not achieve full contact on the disc/drum because there will be high points/ridges on the linings (static</a:t>
            </a:r>
            <a:r>
              <a:rPr lang="en-US" sz="1200" kern="1200" baseline="0" dirty="0" smtClean="0">
                <a:solidFill>
                  <a:schemeClr val="tx1"/>
                </a:solidFill>
                <a:effectLst/>
                <a:latin typeface="+mn-lt"/>
                <a:ea typeface="+mn-ea"/>
                <a:cs typeface="+mn-cs"/>
              </a:rPr>
              <a:t> de-rated approx. 20% of value)</a:t>
            </a:r>
          </a:p>
          <a:p>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Brake/pad fade occurs when the temperature at the interface between the pad and the disc exceeds the thermal capacity of the pad.  One result of brake fade is the formation of resin components on the linings commonly referred to as “glazing” which effectively reduces the integrity of the linings and thus lowers the coefficient of friction of the linings.  This is typically indicated with a telltale odor and/or smoke.  Fluid boiling and vaporization is another result of brake fade which has adverse effect on friction coefficient and ultimately the ability for the brake to stop.   Gas bubbles are formed when fluid boils on the friction materials and ultimately degrade the ability for the friction material to interface with the disc/drum.  This process is incremental with several warning signs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Since brake fade occurs as a result of continuous braking and the heat that ensues, decreasing the stopping/braking time is the principal means to mitigate the risk of brake fade.  Stopping time is directly proportionate to the amount of heat generated during the friction occurrence.  In other words, if stopping time is decreased from four seconds to two seconds, heat generation is reduced by fifty percent. Less heat means less pad/shoe wear.  One way to reduce stopping time is by increasing the torque of the brake.  As discussed, the variables that can be manipulated to create variation in the torque formulate are disc diameter, friction coefficient, and Applied Force of the brake.  By using a larger disc, using friction linings/pads with a higher coefficient of friction, or using a brake with a greater amount of Applied Force will yield a higher torque value.  Contrary to popular belief, increasing pad area will </a:t>
            </a:r>
            <a:r>
              <a:rPr lang="en-US" sz="1200" b="1" kern="1200" dirty="0" smtClean="0">
                <a:solidFill>
                  <a:schemeClr val="tx1"/>
                </a:solidFill>
                <a:effectLst/>
                <a:latin typeface="+mn-lt"/>
                <a:ea typeface="+mn-ea"/>
                <a:cs typeface="+mn-cs"/>
              </a:rPr>
              <a:t>not </a:t>
            </a:r>
            <a:r>
              <a:rPr lang="en-US" sz="1200" kern="1200" dirty="0" smtClean="0">
                <a:solidFill>
                  <a:schemeClr val="tx1"/>
                </a:solidFill>
                <a:effectLst/>
                <a:latin typeface="+mn-lt"/>
                <a:ea typeface="+mn-ea"/>
                <a:cs typeface="+mn-cs"/>
              </a:rPr>
              <a:t>increase the brake torque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Burnishing is therefore a method of preconditioning the brake lining rendering it ready for full service upon installation. The user is in a position to install and drive without having to follow complicated bedding-in procedures, although a certain amount of "self-bedding-in" is still present</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5</a:t>
            </a:fld>
            <a:endParaRPr lang="en-US"/>
          </a:p>
        </p:txBody>
      </p:sp>
    </p:spTree>
    <p:extLst>
      <p:ext uri="{BB962C8B-B14F-4D97-AF65-F5344CB8AC3E}">
        <p14:creationId xmlns:p14="http://schemas.microsoft.com/office/powerpoint/2010/main" val="96368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brake that is more than capable of handling this torque value. In fact, the disc diameter can be decreased to 24" and still generate 4,387.80 Lb. Ft. of torque, which is more than sufficient for the given application.  This solution has the added advantage of requiring less clearance the 28" disc and provides a degree of cost savings,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implication of these scenarios is critical: if a torque calculation for a given brake uses the nominal coefficient of friction (0.42) without taking other variables into consideration, there is the potential for the brake to underperform.  A 0.05 decrease in friction coefficient may not necessarily yield a substantive difference, but in some cases it could reduce the torque value to the point of not being capable of carrying the load and thus the results would become catastrophic.   Additionally, stopping power varies as a result of the application.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a:t>
            </a:r>
            <a:r>
              <a:rPr lang="en-US" sz="1200" kern="1200" baseline="0" dirty="0" smtClean="0">
                <a:solidFill>
                  <a:schemeClr val="tx1"/>
                </a:solidFill>
                <a:effectLst/>
                <a:latin typeface="+mn-lt"/>
                <a:ea typeface="+mn-ea"/>
                <a:cs typeface="+mn-cs"/>
              </a:rPr>
              <a:t> stopping power ideal for trolley vs. </a:t>
            </a:r>
            <a:r>
              <a:rPr lang="en-US" sz="1200" kern="1200" baseline="0" dirty="0" err="1" smtClean="0">
                <a:solidFill>
                  <a:schemeClr val="tx1"/>
                </a:solidFill>
                <a:effectLst/>
                <a:latin typeface="+mn-lt"/>
                <a:ea typeface="+mn-ea"/>
                <a:cs typeface="+mn-cs"/>
              </a:rPr>
              <a:t>hoise</a:t>
            </a:r>
            <a:r>
              <a:rPr lang="en-US" sz="1200" kern="1200" baseline="0" dirty="0" smtClean="0">
                <a:solidFill>
                  <a:schemeClr val="tx1"/>
                </a:solidFill>
                <a:effectLst/>
                <a:latin typeface="+mn-lt"/>
                <a:ea typeface="+mn-ea"/>
                <a:cs typeface="+mn-cs"/>
              </a:rPr>
              <a:t> (gradual vs. hard stop)</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6</a:t>
            </a:fld>
            <a:endParaRPr lang="en-US"/>
          </a:p>
        </p:txBody>
      </p:sp>
    </p:spTree>
    <p:extLst>
      <p:ext uri="{BB962C8B-B14F-4D97-AF65-F5344CB8AC3E}">
        <p14:creationId xmlns:p14="http://schemas.microsoft.com/office/powerpoint/2010/main" val="199256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Tripper Gripper Rail Clamp System</a:t>
            </a:r>
            <a:r>
              <a:rPr lang="en-US" dirty="0" smtClean="0"/>
              <a:t> is typically utilized on small cranes and trippers for position holding, emergency stopping, and / or emergency lock down. These Rail Clamps are offered in </a:t>
            </a:r>
            <a:r>
              <a:rPr lang="en-US" b="1" dirty="0" smtClean="0">
                <a:hlinkClick r:id="rId3"/>
              </a:rPr>
              <a:t>hydraulic, pneumatic, manual</a:t>
            </a:r>
            <a:r>
              <a:rPr lang="en-US" dirty="0" smtClean="0"/>
              <a:t>, and eland </a:t>
            </a:r>
            <a:r>
              <a:rPr lang="en-US" b="1" dirty="0" smtClean="0">
                <a:hlinkClick r:id="rId4"/>
              </a:rPr>
              <a:t>electric</a:t>
            </a:r>
            <a:r>
              <a:rPr lang="en-US" dirty="0" smtClean="0"/>
              <a:t> versions</a:t>
            </a:r>
          </a:p>
          <a:p>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8</a:t>
            </a:fld>
            <a:endParaRPr lang="en-US"/>
          </a:p>
        </p:txBody>
      </p:sp>
    </p:spTree>
    <p:extLst>
      <p:ext uri="{BB962C8B-B14F-4D97-AF65-F5344CB8AC3E}">
        <p14:creationId xmlns:p14="http://schemas.microsoft.com/office/powerpoint/2010/main" val="186656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“Breaking the taboo” Andrew </a:t>
            </a:r>
            <a:r>
              <a:rPr lang="en-US" sz="1200" kern="1200" dirty="0" err="1" smtClean="0">
                <a:solidFill>
                  <a:schemeClr val="tx1"/>
                </a:solidFill>
                <a:effectLst/>
                <a:latin typeface="+mn-lt"/>
                <a:ea typeface="+mn-ea"/>
                <a:cs typeface="+mn-cs"/>
              </a:rPr>
              <a:t>Pimblett</a:t>
            </a:r>
            <a:r>
              <a:rPr lang="en-US" sz="1200" kern="1200" dirty="0" smtClean="0">
                <a:solidFill>
                  <a:schemeClr val="tx1"/>
                </a:solidFill>
                <a:effectLst/>
                <a:latin typeface="+mn-lt"/>
                <a:ea typeface="+mn-ea"/>
                <a:cs typeface="+mn-cs"/>
              </a:rPr>
              <a:t>, Managing Director of Street Crane says, “In Europe the crane design standards have recently become far more prescriptive with regard to ensuring the safety of personnel in certain steel mill crane applications. For example, cranes for ‘lifting and transporting hot molten masses’ must now be designed in such a way that in the event of a structural component failing in the kinetic chain the load is prevented from falling. This makes it mandatory to fit emergency brakes which act on the hoist drum in the event of a failure in the hoist transmission. Mandatory ‘safety categories’ have also been introduced for crane control systems involving electronics</a:t>
            </a:r>
            <a:endParaRPr lang="en-US" dirty="0"/>
          </a:p>
        </p:txBody>
      </p:sp>
      <p:sp>
        <p:nvSpPr>
          <p:cNvPr id="4" name="Slide Number Placeholder 3"/>
          <p:cNvSpPr>
            <a:spLocks noGrp="1"/>
          </p:cNvSpPr>
          <p:nvPr>
            <p:ph type="sldNum" sz="quarter" idx="10"/>
          </p:nvPr>
        </p:nvSpPr>
        <p:spPr/>
        <p:txBody>
          <a:bodyPr/>
          <a:lstStyle/>
          <a:p>
            <a:fld id="{A321389E-5D8B-4125-B2BE-E4D224F5B6C2}" type="slidenum">
              <a:rPr lang="en-US" smtClean="0"/>
              <a:t>11</a:t>
            </a:fld>
            <a:endParaRPr lang="en-US"/>
          </a:p>
        </p:txBody>
      </p:sp>
    </p:spTree>
    <p:extLst>
      <p:ext uri="{BB962C8B-B14F-4D97-AF65-F5344CB8AC3E}">
        <p14:creationId xmlns:p14="http://schemas.microsoft.com/office/powerpoint/2010/main" val="338131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F6CD1-C492-4425-BD81-DA4BF8D30BA1}"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161781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6CD1-C492-4425-BD81-DA4BF8D30BA1}"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63668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6CD1-C492-4425-BD81-DA4BF8D30BA1}"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32789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6CD1-C492-4425-BD81-DA4BF8D30BA1}"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198100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F6CD1-C492-4425-BD81-DA4BF8D30BA1}"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396861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F6CD1-C492-4425-BD81-DA4BF8D30BA1}"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26828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F6CD1-C492-4425-BD81-DA4BF8D30BA1}" type="datetimeFigureOut">
              <a:rPr lang="en-US" smtClean="0"/>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27936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F6CD1-C492-4425-BD81-DA4BF8D30BA1}" type="datetimeFigureOut">
              <a:rPr lang="en-US" smtClean="0"/>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296886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6CD1-C492-4425-BD81-DA4BF8D30BA1}" type="datetimeFigureOut">
              <a:rPr lang="en-US" smtClean="0"/>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149932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6CD1-C492-4425-BD81-DA4BF8D30BA1}"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313178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6CD1-C492-4425-BD81-DA4BF8D30BA1}"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BF125-F9C0-4FCD-812B-45A3EB943642}" type="slidenum">
              <a:rPr lang="en-US" smtClean="0"/>
              <a:t>‹#›</a:t>
            </a:fld>
            <a:endParaRPr lang="en-US"/>
          </a:p>
        </p:txBody>
      </p:sp>
    </p:spTree>
    <p:extLst>
      <p:ext uri="{BB962C8B-B14F-4D97-AF65-F5344CB8AC3E}">
        <p14:creationId xmlns:p14="http://schemas.microsoft.com/office/powerpoint/2010/main" val="316925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F6CD1-C492-4425-BD81-DA4BF8D30BA1}" type="datetimeFigureOut">
              <a:rPr lang="en-US" smtClean="0"/>
              <a:t>4/19/2014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125-F9C0-4FCD-812B-45A3EB943642}" type="slidenum">
              <a:rPr lang="en-US" smtClean="0"/>
              <a:t>‹#›</a:t>
            </a:fld>
            <a:endParaRPr lang="en-US"/>
          </a:p>
        </p:txBody>
      </p:sp>
    </p:spTree>
    <p:extLst>
      <p:ext uri="{BB962C8B-B14F-4D97-AF65-F5344CB8AC3E}">
        <p14:creationId xmlns:p14="http://schemas.microsoft.com/office/powerpoint/2010/main" val="568921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christopher@kor-pa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Helvetica" pitchFamily="34" charset="0"/>
              </a:rPr>
              <a:t>Affirmative Abrasion: Friction Materials and Industrial Braking Systems Demystified</a:t>
            </a:r>
            <a:br>
              <a:rPr lang="en-US" dirty="0">
                <a:latin typeface="Helvetica" pitchFamily="34" charset="0"/>
              </a:rPr>
            </a:br>
            <a:endParaRPr lang="en-US" dirty="0"/>
          </a:p>
        </p:txBody>
      </p:sp>
      <p:sp>
        <p:nvSpPr>
          <p:cNvPr id="3" name="Subtitle 2"/>
          <p:cNvSpPr>
            <a:spLocks noGrp="1"/>
          </p:cNvSpPr>
          <p:nvPr>
            <p:ph type="subTitle" idx="1"/>
          </p:nvPr>
        </p:nvSpPr>
        <p:spPr/>
        <p:txBody>
          <a:bodyPr/>
          <a:lstStyle/>
          <a:p>
            <a:r>
              <a:rPr lang="en-US" dirty="0" smtClean="0"/>
              <a:t>  </a:t>
            </a:r>
            <a:r>
              <a:rPr lang="en-US" b="1" dirty="0" smtClean="0">
                <a:solidFill>
                  <a:schemeClr val="tx2"/>
                </a:solidFill>
                <a:effectLst>
                  <a:outerShdw blurRad="38100" dist="38100" dir="2700000" algn="tl">
                    <a:srgbClr val="000000">
                      <a:alpha val="43137"/>
                    </a:srgbClr>
                  </a:outerShdw>
                </a:effectLst>
              </a:rPr>
              <a:t>Chris Koralik</a:t>
            </a:r>
          </a:p>
          <a:p>
            <a:r>
              <a:rPr lang="en-US" b="1" dirty="0" smtClean="0">
                <a:solidFill>
                  <a:schemeClr val="tx2"/>
                </a:solidFill>
                <a:effectLst>
                  <a:outerShdw blurRad="38100" dist="38100" dir="2700000" algn="tl">
                    <a:srgbClr val="000000">
                      <a:alpha val="43137"/>
                    </a:srgbClr>
                  </a:outerShdw>
                </a:effectLst>
              </a:rPr>
              <a:t>         Kor-Pak Corporation</a:t>
            </a:r>
            <a:endParaRPr lang="en-US"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55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543800" cy="1143000"/>
          </a:xfrm>
        </p:spPr>
        <p:txBody>
          <a:bodyPr>
            <a:normAutofit/>
          </a:bodyPr>
          <a:lstStyle/>
          <a:p>
            <a:r>
              <a:rPr lang="en-US" dirty="0" smtClean="0"/>
              <a:t>Typical Hoist Brake Setup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828800"/>
            <a:ext cx="8001000" cy="4753490"/>
          </a:xfrm>
        </p:spPr>
      </p:pic>
    </p:spTree>
    <p:extLst>
      <p:ext uri="{BB962C8B-B14F-4D97-AF65-F5344CB8AC3E}">
        <p14:creationId xmlns:p14="http://schemas.microsoft.com/office/powerpoint/2010/main" val="193008051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162800" cy="1143000"/>
          </a:xfrm>
        </p:spPr>
        <p:txBody>
          <a:bodyPr>
            <a:normAutofit fontScale="90000"/>
          </a:bodyPr>
          <a:lstStyle/>
          <a:p>
            <a:r>
              <a:rPr lang="en-US" dirty="0" smtClean="0"/>
              <a:t>The Proactive Approach to Safety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1" y="4648200"/>
            <a:ext cx="4572000" cy="2070768"/>
          </a:xfrm>
          <a:prstGeom prst="rect">
            <a:avLst/>
          </a:prstGeom>
          <a:noFill/>
          <a:ln>
            <a:noFill/>
          </a:ln>
        </p:spPr>
      </p:pic>
      <p:sp>
        <p:nvSpPr>
          <p:cNvPr id="6" name="TextBox 5"/>
          <p:cNvSpPr txBox="1"/>
          <p:nvPr/>
        </p:nvSpPr>
        <p:spPr>
          <a:xfrm>
            <a:off x="228600" y="1371600"/>
            <a:ext cx="8915400" cy="5909310"/>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Preventive measure to rare but catastrophic failures</a:t>
            </a:r>
          </a:p>
          <a:p>
            <a:pPr marL="285750" indent="-285750">
              <a:buFont typeface="Arial" panose="020B0604020202020204" pitchFamily="34" charset="0"/>
              <a:buChar char="•"/>
            </a:pPr>
            <a:r>
              <a:rPr lang="en-US" sz="3000" dirty="0" smtClean="0"/>
              <a:t>Rotating disc attached to drum</a:t>
            </a:r>
          </a:p>
          <a:p>
            <a:pPr marL="285750" indent="-285750">
              <a:buFont typeface="Arial" panose="020B0604020202020204" pitchFamily="34" charset="0"/>
              <a:buChar char="•"/>
            </a:pPr>
            <a:r>
              <a:rPr lang="en-US" sz="3000" dirty="0"/>
              <a:t>B</a:t>
            </a:r>
            <a:r>
              <a:rPr lang="en-US" sz="3000" dirty="0" smtClean="0"/>
              <a:t>rakes possess sufficient torque to stop entire load</a:t>
            </a:r>
          </a:p>
          <a:p>
            <a:r>
              <a:rPr lang="en-US" sz="3000" dirty="0" smtClean="0"/>
              <a:t>In event of emergency</a:t>
            </a:r>
          </a:p>
          <a:p>
            <a:pPr marL="457200" indent="-457200">
              <a:buFont typeface="Arial" panose="020B0604020202020204" pitchFamily="34" charset="0"/>
              <a:buChar char="•"/>
            </a:pPr>
            <a:r>
              <a:rPr lang="en-US" sz="3000" dirty="0" smtClean="0"/>
              <a:t>Fail-safe, hydraulic, air, or magnet release</a:t>
            </a:r>
          </a:p>
          <a:p>
            <a:pPr marL="457200" indent="-457200">
              <a:buFont typeface="Arial" panose="020B0604020202020204" pitchFamily="34" charset="0"/>
              <a:buChar char="•"/>
            </a:pPr>
            <a:r>
              <a:rPr lang="en-US" sz="3000" dirty="0" smtClean="0"/>
              <a:t>No formal US Standards require E-Brakes</a:t>
            </a:r>
          </a:p>
          <a:p>
            <a:pPr marL="457200" indent="-457200">
              <a:buFont typeface="Arial" panose="020B0604020202020204" pitchFamily="34" charset="0"/>
              <a:buChar char="•"/>
            </a:pPr>
            <a:r>
              <a:rPr lang="en-US" sz="3000" dirty="0" smtClean="0"/>
              <a:t>Andrew </a:t>
            </a:r>
            <a:r>
              <a:rPr lang="en-US" sz="3000" dirty="0" err="1" smtClean="0"/>
              <a:t>Pimblett</a:t>
            </a:r>
            <a:r>
              <a:rPr lang="en-US" sz="3000" dirty="0" smtClean="0"/>
              <a:t>, “Breaking the</a:t>
            </a:r>
          </a:p>
          <a:p>
            <a:r>
              <a:rPr lang="en-US" sz="3000" dirty="0" smtClean="0"/>
              <a:t>Taboo”</a:t>
            </a:r>
          </a:p>
          <a:p>
            <a:pPr marL="457200" indent="-457200">
              <a:buFont typeface="Arial" panose="020B0604020202020204" pitchFamily="34" charset="0"/>
              <a:buChar char="•"/>
            </a:pPr>
            <a:r>
              <a:rPr lang="en-US" sz="3000" b="1" i="1" u="sng" dirty="0" smtClean="0">
                <a:effectLst>
                  <a:outerShdw blurRad="38100" dist="38100" dir="2700000" algn="tl">
                    <a:srgbClr val="000000">
                      <a:alpha val="43137"/>
                    </a:srgbClr>
                  </a:outerShdw>
                </a:effectLst>
              </a:rPr>
              <a:t>Should E-Brakes</a:t>
            </a:r>
          </a:p>
          <a:p>
            <a:r>
              <a:rPr lang="en-US" sz="3000" b="1" i="1" u="sng" smtClean="0">
                <a:effectLst>
                  <a:outerShdw blurRad="38100" dist="38100" dir="2700000" algn="tl">
                    <a:srgbClr val="000000">
                      <a:alpha val="43137"/>
                    </a:srgbClr>
                  </a:outerShdw>
                </a:effectLst>
              </a:rPr>
              <a:t>be optional?</a:t>
            </a:r>
            <a:endParaRPr lang="en-US" sz="3000" b="1" i="1" u="sng"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000" dirty="0" smtClean="0"/>
              <a:t>Costs vs. Benefits</a:t>
            </a:r>
          </a:p>
          <a:p>
            <a:endParaRPr lang="en-US" sz="3000"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90972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Pleasure to serve the AIST</a:t>
            </a:r>
            <a:endParaRPr lang="en-US" dirty="0"/>
          </a:p>
        </p:txBody>
      </p:sp>
      <p:sp>
        <p:nvSpPr>
          <p:cNvPr id="3" name="Content Placeholder 2"/>
          <p:cNvSpPr>
            <a:spLocks noGrp="1"/>
          </p:cNvSpPr>
          <p:nvPr>
            <p:ph idx="1"/>
          </p:nvPr>
        </p:nvSpPr>
        <p:spPr/>
        <p:txBody>
          <a:bodyPr/>
          <a:lstStyle/>
          <a:p>
            <a:pPr marL="0" indent="0">
              <a:buNone/>
            </a:pPr>
            <a:r>
              <a:rPr lang="en-US" dirty="0" smtClean="0"/>
              <a:t>Thank you for your time.  Please feel free to contact me with any questions:</a:t>
            </a:r>
          </a:p>
          <a:p>
            <a:r>
              <a:rPr lang="en-US" dirty="0" smtClean="0">
                <a:hlinkClick r:id="rId2"/>
              </a:rPr>
              <a:t>christopher@kor-pak.com</a:t>
            </a:r>
            <a:endParaRPr lang="en-US" dirty="0" smtClean="0"/>
          </a:p>
          <a:p>
            <a:r>
              <a:rPr lang="en-US" dirty="0" smtClean="0"/>
              <a:t>(847) 226-9397</a:t>
            </a:r>
          </a:p>
          <a:p>
            <a:endParaRPr lang="en-US" dirty="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91000"/>
            <a:ext cx="6553200" cy="2286000"/>
          </a:xfrm>
          <a:prstGeom prst="rect">
            <a:avLst/>
          </a:prstGeom>
        </p:spPr>
      </p:pic>
    </p:spTree>
    <p:extLst>
      <p:ext uri="{BB962C8B-B14F-4D97-AF65-F5344CB8AC3E}">
        <p14:creationId xmlns:p14="http://schemas.microsoft.com/office/powerpoint/2010/main" val="245190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997"/>
            <a:ext cx="8229600" cy="1143000"/>
          </a:xfrm>
        </p:spPr>
        <p:txBody>
          <a:bodyPr>
            <a:normAutofit fontScale="90000"/>
          </a:bodyPr>
          <a:lstStyle/>
          <a:p>
            <a:r>
              <a:rPr lang="en-US" dirty="0" smtClean="0"/>
              <a:t>        Impetus and Introduction		</a:t>
            </a:r>
            <a:endParaRPr lang="en-US" dirty="0"/>
          </a:p>
        </p:txBody>
      </p:sp>
      <p:sp>
        <p:nvSpPr>
          <p:cNvPr id="3" name="Content Placeholder 2"/>
          <p:cNvSpPr>
            <a:spLocks noGrp="1"/>
          </p:cNvSpPr>
          <p:nvPr>
            <p:ph idx="1"/>
          </p:nvPr>
        </p:nvSpPr>
        <p:spPr>
          <a:xfrm>
            <a:off x="0" y="1447799"/>
            <a:ext cx="8991600" cy="4334037"/>
          </a:xfrm>
        </p:spPr>
        <p:txBody>
          <a:bodyPr/>
          <a:lstStyle/>
          <a:p>
            <a:r>
              <a:rPr lang="en-US" sz="3000" dirty="0" smtClean="0"/>
              <a:t>Every EOT Crane needs brakes</a:t>
            </a:r>
          </a:p>
          <a:p>
            <a:r>
              <a:rPr lang="en-US" sz="3000" dirty="0" smtClean="0"/>
              <a:t>Several variables involved in brake selection and accurately specifying brake</a:t>
            </a:r>
          </a:p>
          <a:p>
            <a:r>
              <a:rPr lang="en-US" sz="3000" dirty="0" smtClean="0"/>
              <a:t>Not all brakes are created equally</a:t>
            </a:r>
          </a:p>
          <a:p>
            <a:r>
              <a:rPr lang="en-US" sz="3000" dirty="0" smtClean="0"/>
              <a:t>Primary purpose: increased safety and efficiency to obtain greater uptime for crane, provide education and assistance for brake design, selection, and analysis</a:t>
            </a:r>
          </a:p>
          <a:p>
            <a:pPr marL="0" indent="0">
              <a:buNone/>
            </a:pP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033356"/>
            <a:ext cx="6400799" cy="1681908"/>
          </a:xfrm>
          <a:prstGeom prst="rect">
            <a:avLst/>
          </a:prstGeom>
        </p:spPr>
      </p:pic>
    </p:spTree>
    <p:extLst>
      <p:ext uri="{BB962C8B-B14F-4D97-AF65-F5344CB8AC3E}">
        <p14:creationId xmlns:p14="http://schemas.microsoft.com/office/powerpoint/2010/main" val="189739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EOT Crane Brakes: Fundamentals</a:t>
            </a:r>
            <a:endParaRPr lang="en-US" dirty="0"/>
          </a:p>
        </p:txBody>
      </p:sp>
      <p:sp>
        <p:nvSpPr>
          <p:cNvPr id="3" name="Content Placeholder 2"/>
          <p:cNvSpPr>
            <a:spLocks noGrp="1"/>
          </p:cNvSpPr>
          <p:nvPr>
            <p:ph idx="1"/>
          </p:nvPr>
        </p:nvSpPr>
        <p:spPr/>
        <p:txBody>
          <a:bodyPr/>
          <a:lstStyle/>
          <a:p>
            <a:r>
              <a:rPr lang="en-US" sz="3000" dirty="0" smtClean="0"/>
              <a:t>Three Primary Motions: Bridge, Trolley, and Hoist</a:t>
            </a:r>
          </a:p>
          <a:p>
            <a:r>
              <a:rPr lang="en-US" sz="3000" dirty="0" smtClean="0"/>
              <a:t>Fail-Safe</a:t>
            </a:r>
          </a:p>
          <a:p>
            <a:r>
              <a:rPr lang="en-US" sz="3000" dirty="0" smtClean="0"/>
              <a:t>Spring-Applied</a:t>
            </a:r>
          </a:p>
          <a:p>
            <a:r>
              <a:rPr lang="en-US" sz="3000" dirty="0" smtClean="0"/>
              <a:t>DC Magnet</a:t>
            </a:r>
          </a:p>
          <a:p>
            <a:r>
              <a:rPr lang="en-US" sz="3000" dirty="0" smtClean="0"/>
              <a:t>AC Thruster</a:t>
            </a:r>
          </a:p>
          <a:p>
            <a:r>
              <a:rPr lang="en-US" sz="3000" dirty="0" smtClean="0"/>
              <a:t>Drum and Disc</a:t>
            </a:r>
          </a:p>
          <a:p>
            <a:r>
              <a:rPr lang="en-US" sz="3000" dirty="0" smtClean="0"/>
              <a:t>AISE standard sizes</a:t>
            </a:r>
          </a:p>
          <a:p>
            <a:pPr marL="0" indent="0">
              <a:buNone/>
            </a:pPr>
            <a:endParaRPr lang="en-US" dirty="0"/>
          </a:p>
        </p:txBody>
      </p:sp>
      <p:pic>
        <p:nvPicPr>
          <p:cNvPr id="4" name="Picture 3" descr="C:\Users\christopher\AppData\Local\Microsoft\Windows\Temporary Internet Files\Content.Word\crane pic (3).jpg"/>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39645"/>
            <a:ext cx="5029200" cy="3780155"/>
          </a:xfrm>
          <a:prstGeom prst="rect">
            <a:avLst/>
          </a:prstGeom>
          <a:noFill/>
          <a:ln>
            <a:noFill/>
          </a:ln>
        </p:spPr>
      </p:pic>
      <p:sp>
        <p:nvSpPr>
          <p:cNvPr id="5" name="TextBox 4"/>
          <p:cNvSpPr txBox="1"/>
          <p:nvPr/>
        </p:nvSpPr>
        <p:spPr>
          <a:xfrm>
            <a:off x="4876800" y="5991402"/>
            <a:ext cx="4191000" cy="523220"/>
          </a:xfrm>
          <a:prstGeom prst="rect">
            <a:avLst/>
          </a:prstGeom>
          <a:noFill/>
          <a:effectLst>
            <a:innerShdw blurRad="114300">
              <a:prstClr val="black"/>
            </a:innerShdw>
          </a:effectLst>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             EOT Crane Motions</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2954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  Understanding the Numbers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5364211"/>
              </p:ext>
            </p:extLst>
          </p:nvPr>
        </p:nvGraphicFramePr>
        <p:xfrm>
          <a:off x="609600" y="1371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2165" y="5029200"/>
            <a:ext cx="1752600" cy="16573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 y="4781550"/>
            <a:ext cx="2667000" cy="19050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2514600"/>
            <a:ext cx="2667000" cy="2057400"/>
          </a:xfrm>
          <a:prstGeom prst="rect">
            <a:avLst/>
          </a:prstGeom>
        </p:spPr>
      </p:pic>
    </p:spTree>
    <p:extLst>
      <p:ext uri="{BB962C8B-B14F-4D97-AF65-F5344CB8AC3E}">
        <p14:creationId xmlns:p14="http://schemas.microsoft.com/office/powerpoint/2010/main" val="407022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Friction: More art Than Science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0"/>
                <a:ext cx="9039226" cy="4876800"/>
              </a:xfrm>
            </p:spPr>
            <p:txBody>
              <a:bodyPr>
                <a:normAutofit/>
              </a:bodyPr>
              <a:lstStyle/>
              <a:p>
                <a:r>
                  <a:rPr lang="en-US" b="1" dirty="0" smtClean="0"/>
                  <a:t>   Friction Coefficient </a:t>
                </a:r>
              </a:p>
              <a:p>
                <a:pPr lvl="1"/>
                <a:r>
                  <a:rPr lang="en-US" dirty="0" smtClean="0"/>
                  <a:t>Definition: </a:t>
                </a:r>
                <a:r>
                  <a:rPr lang="en-US" sz="2400" i="1" dirty="0"/>
                  <a:t>The coefficient of friction between two surfaces in contact is equal to the force required to overcome the friction divided by the </a:t>
                </a:r>
                <a:r>
                  <a:rPr lang="en-US" sz="2400" b="1" i="1" dirty="0"/>
                  <a:t>reaction</a:t>
                </a:r>
                <a:r>
                  <a:rPr lang="en-US" sz="2400" i="1" dirty="0"/>
                  <a:t> force between the two </a:t>
                </a:r>
                <a:r>
                  <a:rPr lang="en-US" sz="2400" i="1" dirty="0" smtClean="0"/>
                  <a:t>surfaces</a:t>
                </a:r>
              </a:p>
              <a:p>
                <a:pPr lvl="1"/>
                <a:r>
                  <a:rPr lang="en-US" sz="2400" b="1" dirty="0"/>
                  <a:t>F</a:t>
                </a:r>
                <a:r>
                  <a:rPr lang="en-US" sz="2400" b="1" dirty="0" smtClean="0"/>
                  <a:t>ormula</a:t>
                </a:r>
                <a:r>
                  <a:rPr lang="en-US" sz="2400" b="1" i="1" dirty="0" smtClean="0"/>
                  <a:t>: </a:t>
                </a:r>
                <a14:m>
                  <m:oMath xmlns:m="http://schemas.openxmlformats.org/officeDocument/2006/math">
                    <m:r>
                      <a:rPr lang="en-US" sz="2400" b="1" i="1">
                        <a:latin typeface="Cambria Math"/>
                      </a:rPr>
                      <m:t>𝝁</m:t>
                    </m:r>
                    <m:r>
                      <a:rPr lang="en-US" sz="2400" b="1" i="1">
                        <a:latin typeface="Cambria Math"/>
                      </a:rPr>
                      <m:t> = </m:t>
                    </m:r>
                    <m:r>
                      <a:rPr lang="en-US" sz="2400" b="1" i="1">
                        <a:latin typeface="Cambria Math"/>
                      </a:rPr>
                      <m:t>𝑭</m:t>
                    </m:r>
                    <m:r>
                      <a:rPr lang="en-US" sz="2400" b="1" i="1">
                        <a:latin typeface="Cambria Math"/>
                      </a:rPr>
                      <m:t> /</m:t>
                    </m:r>
                    <m:r>
                      <a:rPr lang="en-US" sz="2400" b="1" i="1">
                        <a:latin typeface="Cambria Math"/>
                      </a:rPr>
                      <m:t>𝑹</m:t>
                    </m:r>
                    <m:r>
                      <a:rPr lang="en-US" sz="2400" b="1" i="1">
                        <a:latin typeface="Cambria Math"/>
                      </a:rPr>
                      <m:t> </m:t>
                    </m:r>
                  </m:oMath>
                </a14:m>
                <a:endParaRPr lang="en-US" sz="2400" b="1" i="1" dirty="0" smtClean="0"/>
              </a:p>
              <a:p>
                <a:r>
                  <a:rPr lang="en-US" sz="3000" b="1" dirty="0" smtClean="0"/>
                  <a:t>Real vs. Nominal Friction Coefficient</a:t>
                </a:r>
              </a:p>
              <a:p>
                <a:pPr lvl="1"/>
                <a:r>
                  <a:rPr lang="en-US" sz="1600" dirty="0" smtClean="0"/>
                  <a:t>.42 is arbitrary value</a:t>
                </a:r>
              </a:p>
              <a:p>
                <a:pPr lvl="1"/>
                <a:r>
                  <a:rPr lang="en-US" sz="1600" dirty="0" smtClean="0"/>
                  <a:t>Factors that affect friction coefficient (burnishing, contamination, static vs. dynamic)</a:t>
                </a:r>
              </a:p>
              <a:p>
                <a:r>
                  <a:rPr lang="en-US" sz="3000" b="1" dirty="0" smtClean="0"/>
                  <a:t>Burnishing </a:t>
                </a:r>
              </a:p>
              <a:p>
                <a:r>
                  <a:rPr lang="en-US" sz="3000" b="1" dirty="0" smtClean="0"/>
                  <a:t>Brake Fade</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0"/>
                <a:ext cx="9039226" cy="4876800"/>
              </a:xfrm>
              <a:blipFill rotWithShape="1">
                <a:blip r:embed="rId3"/>
                <a:stretch>
                  <a:fillRect l="-1483" t="-162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838200"/>
            <a:ext cx="2562226"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4800600"/>
            <a:ext cx="3124200" cy="155448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752273" y="4068127"/>
            <a:ext cx="1554480" cy="3019426"/>
          </a:xfrm>
          <a:prstGeom prst="rect">
            <a:avLst/>
          </a:prstGeom>
        </p:spPr>
      </p:pic>
      <p:sp>
        <p:nvSpPr>
          <p:cNvPr id="7" name="TextBox 6"/>
          <p:cNvSpPr txBox="1"/>
          <p:nvPr/>
        </p:nvSpPr>
        <p:spPr>
          <a:xfrm>
            <a:off x="3276600" y="6477000"/>
            <a:ext cx="1905000" cy="369332"/>
          </a:xfrm>
          <a:prstGeom prst="rect">
            <a:avLst/>
          </a:prstGeom>
          <a:noFill/>
        </p:spPr>
        <p:txBody>
          <a:bodyPr wrap="square" rtlCol="0">
            <a:spAutoFit/>
          </a:bodyPr>
          <a:lstStyle/>
          <a:p>
            <a:r>
              <a:rPr lang="en-US" b="1" i="1" dirty="0" smtClean="0">
                <a:effectLst>
                  <a:outerShdw blurRad="38100" dist="38100" dir="2700000" algn="tl">
                    <a:srgbClr val="000000">
                      <a:alpha val="43137"/>
                    </a:srgbClr>
                  </a:outerShdw>
                </a:effectLst>
              </a:rPr>
              <a:t>Before Burnishing</a:t>
            </a:r>
            <a:endParaRPr lang="en-US" b="1" i="1" dirty="0">
              <a:effectLst>
                <a:outerShdw blurRad="38100" dist="38100" dir="2700000" algn="tl">
                  <a:srgbClr val="000000">
                    <a:alpha val="43137"/>
                  </a:srgbClr>
                </a:outerShdw>
              </a:effectLst>
            </a:endParaRPr>
          </a:p>
        </p:txBody>
      </p:sp>
      <p:sp>
        <p:nvSpPr>
          <p:cNvPr id="8" name="TextBox 7"/>
          <p:cNvSpPr txBox="1"/>
          <p:nvPr/>
        </p:nvSpPr>
        <p:spPr>
          <a:xfrm>
            <a:off x="6477000" y="6477000"/>
            <a:ext cx="1828800" cy="369332"/>
          </a:xfrm>
          <a:prstGeom prst="rect">
            <a:avLst/>
          </a:prstGeom>
          <a:noFill/>
        </p:spPr>
        <p:txBody>
          <a:bodyPr wrap="square" rtlCol="0">
            <a:spAutoFit/>
          </a:bodyPr>
          <a:lstStyle/>
          <a:p>
            <a:r>
              <a:rPr lang="en-US" b="1" i="1" dirty="0" smtClean="0">
                <a:effectLst>
                  <a:outerShdw blurRad="38100" dist="38100" dir="2700000" algn="tl">
                    <a:srgbClr val="000000">
                      <a:alpha val="43137"/>
                    </a:srgbClr>
                  </a:outerShdw>
                </a:effectLst>
              </a:rPr>
              <a:t>After Burnishing</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43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Size Does Not Necessarily Matter</a:t>
            </a:r>
            <a:br>
              <a:rPr lang="en-US" dirty="0" smtClean="0"/>
            </a:br>
            <a:endParaRPr lang="en-US" dirty="0"/>
          </a:p>
        </p:txBody>
      </p:sp>
      <p:sp>
        <p:nvSpPr>
          <p:cNvPr id="3" name="Content Placeholder 2"/>
          <p:cNvSpPr>
            <a:spLocks noGrp="1"/>
          </p:cNvSpPr>
          <p:nvPr>
            <p:ph idx="1"/>
          </p:nvPr>
        </p:nvSpPr>
        <p:spPr>
          <a:xfrm>
            <a:off x="0" y="1524000"/>
            <a:ext cx="9296400" cy="4221163"/>
          </a:xfrm>
        </p:spPr>
        <p:txBody>
          <a:bodyPr/>
          <a:lstStyle/>
          <a:p>
            <a:r>
              <a:rPr lang="en-US" sz="2400" dirty="0" smtClean="0"/>
              <a:t>Brake size is not the only contributing factor to mechanical braking torque: friction coefficient have a material impact on overall torque</a:t>
            </a:r>
          </a:p>
          <a:p>
            <a:pPr marL="0" indent="0">
              <a:buNone/>
            </a:pPr>
            <a:endParaRPr lang="en-US" sz="3000" dirty="0" smtClean="0"/>
          </a:p>
          <a:p>
            <a:pPr marL="0" indent="0">
              <a:buNone/>
            </a:pPr>
            <a:r>
              <a:rPr lang="en-US" sz="1600" u="sng" dirty="0" smtClean="0"/>
              <a:t>Given</a:t>
            </a:r>
            <a:r>
              <a:rPr lang="en-US" sz="1600" dirty="0" smtClean="0"/>
              <a:t>: 100 HP Motor, 1800 RPM, 10:1 Gearbox ratio, Low-speed side</a:t>
            </a:r>
            <a:endParaRPr lang="en-US" sz="1600" dirty="0"/>
          </a:p>
          <a:p>
            <a:pPr marL="0" indent="0">
              <a:buNone/>
            </a:pPr>
            <a:endParaRPr lang="en-US" sz="3000"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2362200" cy="2438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70501291"/>
              </p:ext>
            </p:extLst>
          </p:nvPr>
        </p:nvGraphicFramePr>
        <p:xfrm>
          <a:off x="304800" y="3276600"/>
          <a:ext cx="6096000" cy="3581400"/>
        </p:xfrm>
        <a:graphic>
          <a:graphicData uri="http://schemas.openxmlformats.org/drawingml/2006/table">
            <a:tbl>
              <a:tblPr firstRow="1" bandRow="1">
                <a:tableStyleId>{5C22544A-7EE6-4342-B048-85BDC9FD1C3A}</a:tableStyleId>
              </a:tblPr>
              <a:tblGrid>
                <a:gridCol w="2032000"/>
                <a:gridCol w="2032000"/>
                <a:gridCol w="2032000"/>
              </a:tblGrid>
              <a:tr h="685800">
                <a:tc>
                  <a:txBody>
                    <a:bodyPr/>
                    <a:lstStyle/>
                    <a:p>
                      <a:r>
                        <a:rPr lang="en-US" dirty="0" smtClean="0"/>
                        <a:t>Braking</a:t>
                      </a:r>
                      <a:r>
                        <a:rPr lang="en-US" baseline="0" dirty="0" smtClean="0"/>
                        <a:t> Torque Variables</a:t>
                      </a:r>
                    </a:p>
                  </a:txBody>
                  <a:tcPr/>
                </a:tc>
                <a:tc>
                  <a:txBody>
                    <a:bodyPr/>
                    <a:lstStyle/>
                    <a:p>
                      <a:r>
                        <a:rPr lang="en-US" dirty="0" smtClean="0"/>
                        <a:t>Scenario #1</a:t>
                      </a:r>
                      <a:endParaRPr lang="en-US" dirty="0"/>
                    </a:p>
                  </a:txBody>
                  <a:tcPr/>
                </a:tc>
                <a:tc>
                  <a:txBody>
                    <a:bodyPr/>
                    <a:lstStyle/>
                    <a:p>
                      <a:r>
                        <a:rPr lang="en-US" dirty="0" smtClean="0"/>
                        <a:t>Scenario #2</a:t>
                      </a:r>
                      <a:endParaRPr lang="en-US" dirty="0"/>
                    </a:p>
                  </a:txBody>
                  <a:tcPr/>
                </a:tc>
              </a:tr>
              <a:tr h="685800">
                <a:tc>
                  <a:txBody>
                    <a:bodyPr/>
                    <a:lstStyle/>
                    <a:p>
                      <a:r>
                        <a:rPr lang="en-US" sz="2400" dirty="0" smtClean="0"/>
                        <a:t>Disc Diameter</a:t>
                      </a:r>
                      <a:endParaRPr lang="en-US" sz="2400" dirty="0"/>
                    </a:p>
                  </a:txBody>
                  <a:tcPr/>
                </a:tc>
                <a:tc>
                  <a:txBody>
                    <a:bodyPr/>
                    <a:lstStyle/>
                    <a:p>
                      <a:r>
                        <a:rPr lang="en-US" sz="2400" dirty="0" smtClean="0"/>
                        <a:t>28”</a:t>
                      </a:r>
                      <a:endParaRPr lang="en-US" sz="2400" dirty="0"/>
                    </a:p>
                  </a:txBody>
                  <a:tcPr/>
                </a:tc>
                <a:tc>
                  <a:txBody>
                    <a:bodyPr/>
                    <a:lstStyle/>
                    <a:p>
                      <a:r>
                        <a:rPr lang="en-US" sz="2400" dirty="0" smtClean="0"/>
                        <a:t>31.5”</a:t>
                      </a:r>
                      <a:endParaRPr lang="en-US" sz="2400" dirty="0"/>
                    </a:p>
                  </a:txBody>
                  <a:tcPr/>
                </a:tc>
              </a:tr>
              <a:tr h="685800">
                <a:tc>
                  <a:txBody>
                    <a:bodyPr/>
                    <a:lstStyle/>
                    <a:p>
                      <a:r>
                        <a:rPr lang="en-US" sz="2400" dirty="0" smtClean="0"/>
                        <a:t>Applied Force</a:t>
                      </a:r>
                    </a:p>
                  </a:txBody>
                  <a:tcPr/>
                </a:tc>
                <a:tc>
                  <a:txBody>
                    <a:bodyPr/>
                    <a:lstStyle/>
                    <a:p>
                      <a:r>
                        <a:rPr lang="en-US" sz="2400" dirty="0" smtClean="0"/>
                        <a:t>12,100 </a:t>
                      </a:r>
                      <a:r>
                        <a:rPr lang="en-US" sz="2400" dirty="0" err="1" smtClean="0"/>
                        <a:t>Lb</a:t>
                      </a:r>
                      <a:endParaRPr lang="en-US" sz="2400" dirty="0"/>
                    </a:p>
                  </a:txBody>
                  <a:tcPr/>
                </a:tc>
                <a:tc>
                  <a:txBody>
                    <a:bodyPr/>
                    <a:lstStyle/>
                    <a:p>
                      <a:r>
                        <a:rPr lang="en-US" sz="2400" dirty="0" smtClean="0"/>
                        <a:t>8,520 </a:t>
                      </a:r>
                      <a:r>
                        <a:rPr lang="en-US" sz="2400" dirty="0" err="1" smtClean="0"/>
                        <a:t>Lb</a:t>
                      </a:r>
                      <a:endParaRPr lang="en-US" sz="2400" dirty="0"/>
                    </a:p>
                  </a:txBody>
                  <a:tcPr/>
                </a:tc>
              </a:tr>
              <a:tr h="685800">
                <a:tc>
                  <a:txBody>
                    <a:bodyPr/>
                    <a:lstStyle/>
                    <a:p>
                      <a:r>
                        <a:rPr lang="en-US" sz="2400" dirty="0" smtClean="0"/>
                        <a:t>Friction Coefficient</a:t>
                      </a:r>
                      <a:endParaRPr lang="en-US" sz="2400" dirty="0"/>
                    </a:p>
                  </a:txBody>
                  <a:tcPr/>
                </a:tc>
                <a:tc>
                  <a:txBody>
                    <a:bodyPr/>
                    <a:lstStyle/>
                    <a:p>
                      <a:r>
                        <a:rPr lang="en-US" sz="2400" dirty="0" smtClean="0"/>
                        <a:t>0.40</a:t>
                      </a:r>
                      <a:endParaRPr lang="en-US" sz="2400" dirty="0"/>
                    </a:p>
                  </a:txBody>
                  <a:tcPr/>
                </a:tc>
                <a:tc>
                  <a:txBody>
                    <a:bodyPr/>
                    <a:lstStyle/>
                    <a:p>
                      <a:r>
                        <a:rPr lang="en-US" sz="2400" dirty="0" smtClean="0"/>
                        <a:t>0.60</a:t>
                      </a:r>
                      <a:endParaRPr lang="en-US" sz="2400" dirty="0"/>
                    </a:p>
                  </a:txBody>
                  <a:tcPr/>
                </a:tc>
              </a:tr>
              <a:tr h="685800">
                <a:tc>
                  <a:txBody>
                    <a:bodyPr/>
                    <a:lstStyle/>
                    <a:p>
                      <a:r>
                        <a:rPr lang="en-US" sz="2000" b="1" dirty="0" smtClean="0"/>
                        <a:t>Mechanical Braking Torque</a:t>
                      </a:r>
                      <a:endParaRPr lang="en-US" sz="2000" b="1" dirty="0"/>
                    </a:p>
                  </a:txBody>
                  <a:tcPr/>
                </a:tc>
                <a:tc>
                  <a:txBody>
                    <a:bodyPr/>
                    <a:lstStyle/>
                    <a:p>
                      <a:r>
                        <a:rPr lang="en-US" sz="2400" b="1" dirty="0" smtClean="0"/>
                        <a:t>4,698.83 </a:t>
                      </a:r>
                      <a:r>
                        <a:rPr lang="en-US" sz="2400" b="1" dirty="0" err="1" smtClean="0"/>
                        <a:t>Lb</a:t>
                      </a:r>
                      <a:r>
                        <a:rPr lang="en-US" sz="2400" b="1" dirty="0" smtClean="0"/>
                        <a:t>-Ft</a:t>
                      </a:r>
                      <a:endParaRPr lang="en-US" sz="2400" b="1" dirty="0"/>
                    </a:p>
                  </a:txBody>
                  <a:tcPr/>
                </a:tc>
                <a:tc>
                  <a:txBody>
                    <a:bodyPr/>
                    <a:lstStyle/>
                    <a:p>
                      <a:r>
                        <a:rPr lang="en-US" sz="2400" b="1" dirty="0" smtClean="0">
                          <a:solidFill>
                            <a:srgbClr val="FF0000"/>
                          </a:solidFill>
                        </a:rPr>
                        <a:t>5,985.30</a:t>
                      </a:r>
                      <a:r>
                        <a:rPr lang="en-US" sz="2400" b="1" baseline="0" dirty="0" smtClean="0">
                          <a:solidFill>
                            <a:srgbClr val="FF0000"/>
                          </a:solidFill>
                        </a:rPr>
                        <a:t> </a:t>
                      </a:r>
                      <a:r>
                        <a:rPr lang="en-US" sz="2400" b="1" baseline="0" dirty="0" err="1" smtClean="0">
                          <a:solidFill>
                            <a:srgbClr val="FF0000"/>
                          </a:solidFill>
                        </a:rPr>
                        <a:t>Lb</a:t>
                      </a:r>
                      <a:r>
                        <a:rPr lang="en-US" sz="2400" b="1" baseline="0" dirty="0" smtClean="0">
                          <a:solidFill>
                            <a:srgbClr val="FF0000"/>
                          </a:solidFill>
                        </a:rPr>
                        <a:t>-Ft</a:t>
                      </a:r>
                      <a:endParaRPr lang="en-US" sz="2400" b="1" dirty="0">
                        <a:solidFill>
                          <a:srgbClr val="FF0000"/>
                        </a:solidFill>
                      </a:endParaRPr>
                    </a:p>
                  </a:txBody>
                  <a:tcPr/>
                </a:tc>
              </a:tr>
            </a:tbl>
          </a:graphicData>
        </a:graphic>
      </p:graphicFrame>
      <p:sp>
        <p:nvSpPr>
          <p:cNvPr id="7" name="TextBox 6"/>
          <p:cNvSpPr txBox="1"/>
          <p:nvPr/>
        </p:nvSpPr>
        <p:spPr>
          <a:xfrm>
            <a:off x="1981200" y="2410850"/>
            <a:ext cx="1905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Case Study</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767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69" y="609600"/>
            <a:ext cx="5667531" cy="762000"/>
          </a:xfrm>
        </p:spPr>
        <p:txBody>
          <a:bodyPr>
            <a:normAutofit fontScale="90000"/>
          </a:bodyPr>
          <a:lstStyle/>
          <a:p>
            <a:r>
              <a:rPr lang="en-US" dirty="0" smtClean="0"/>
              <a:t>     Not all brakes are created equally</a:t>
            </a:r>
            <a:br>
              <a:rPr lang="en-US" dirty="0" smtClean="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36916636"/>
              </p:ext>
            </p:extLst>
          </p:nvPr>
        </p:nvGraphicFramePr>
        <p:xfrm>
          <a:off x="228600" y="1937160"/>
          <a:ext cx="8763000" cy="4743596"/>
        </p:xfrm>
        <a:graphic>
          <a:graphicData uri="http://schemas.openxmlformats.org/drawingml/2006/table">
            <a:tbl>
              <a:tblPr firstRow="1" bandRow="1">
                <a:effectLst>
                  <a:innerShdw blurRad="63500" dist="50800" dir="16200000">
                    <a:prstClr val="black">
                      <a:alpha val="50000"/>
                    </a:prstClr>
                  </a:innerShdw>
                  <a:reflection blurRad="6350" stA="50000" endA="300" endPos="55500" dist="50800" dir="5400000" sy="-100000" algn="bl" rotWithShape="0"/>
                </a:effectLst>
                <a:tableStyleId>{5C22544A-7EE6-4342-B048-85BDC9FD1C3A}</a:tableStyleId>
              </a:tblPr>
              <a:tblGrid>
                <a:gridCol w="2921000"/>
                <a:gridCol w="2921000"/>
                <a:gridCol w="2921000"/>
              </a:tblGrid>
              <a:tr h="358125">
                <a:tc>
                  <a:txBody>
                    <a:bodyPr/>
                    <a:lstStyle/>
                    <a:p>
                      <a:r>
                        <a:rPr lang="en-US" sz="2000" dirty="0" smtClean="0"/>
                        <a:t>Brake</a:t>
                      </a:r>
                      <a:r>
                        <a:rPr lang="en-US" sz="2000" baseline="0" dirty="0" smtClean="0"/>
                        <a:t> Type</a:t>
                      </a:r>
                      <a:endParaRPr lang="en-US" sz="2000" dirty="0"/>
                    </a:p>
                  </a:txBody>
                  <a:tcPr/>
                </a:tc>
                <a:tc>
                  <a:txBody>
                    <a:bodyPr/>
                    <a:lstStyle/>
                    <a:p>
                      <a:r>
                        <a:rPr lang="en-US" sz="2000" dirty="0" smtClean="0"/>
                        <a:t>Strengths</a:t>
                      </a:r>
                      <a:endParaRPr lang="en-US" sz="2000" dirty="0"/>
                    </a:p>
                  </a:txBody>
                  <a:tcPr/>
                </a:tc>
                <a:tc>
                  <a:txBody>
                    <a:bodyPr/>
                    <a:lstStyle/>
                    <a:p>
                      <a:r>
                        <a:rPr lang="en-US" sz="2000" dirty="0" smtClean="0"/>
                        <a:t>Weaknesses</a:t>
                      </a:r>
                      <a:endParaRPr lang="en-US" sz="2000" dirty="0"/>
                    </a:p>
                  </a:txBody>
                  <a:tcPr/>
                </a:tc>
              </a:tr>
              <a:tr h="486000">
                <a:tc>
                  <a:txBody>
                    <a:bodyPr/>
                    <a:lstStyle/>
                    <a:p>
                      <a:r>
                        <a:rPr lang="en-US" sz="1600" b="1" dirty="0" smtClean="0"/>
                        <a:t>Magnet</a:t>
                      </a:r>
                      <a:r>
                        <a:rPr lang="en-US" sz="1600" b="1" baseline="0" dirty="0" smtClean="0"/>
                        <a:t> Brake</a:t>
                      </a:r>
                    </a:p>
                    <a:p>
                      <a:endParaRPr lang="en-US" sz="1600" b="1" baseline="0" dirty="0" smtClean="0"/>
                    </a:p>
                    <a:p>
                      <a:endParaRPr lang="en-US" sz="1600" b="1" baseline="0" dirty="0" smtClean="0"/>
                    </a:p>
                  </a:txBody>
                  <a:tcPr/>
                </a:tc>
                <a:tc>
                  <a:txBody>
                    <a:bodyPr/>
                    <a:lstStyle/>
                    <a:p>
                      <a:r>
                        <a:rPr lang="en-US" sz="1600" dirty="0" smtClean="0"/>
                        <a:t>Clean,</a:t>
                      </a:r>
                      <a:r>
                        <a:rPr lang="en-US" sz="1600" baseline="0" dirty="0" smtClean="0"/>
                        <a:t> Few moving parts,</a:t>
                      </a:r>
                    </a:p>
                    <a:p>
                      <a:endParaRPr lang="en-US" sz="1600" dirty="0"/>
                    </a:p>
                  </a:txBody>
                  <a:tcPr/>
                </a:tc>
                <a:tc>
                  <a:txBody>
                    <a:bodyPr/>
                    <a:lstStyle/>
                    <a:p>
                      <a:r>
                        <a:rPr lang="en-US" sz="1600" dirty="0" smtClean="0"/>
                        <a:t>Not easily adjustable, smaller stroke/air</a:t>
                      </a:r>
                      <a:r>
                        <a:rPr lang="en-US" sz="1600" baseline="0" dirty="0" smtClean="0"/>
                        <a:t> gap, “On/Off”</a:t>
                      </a:r>
                      <a:endParaRPr lang="en-US" sz="1600" dirty="0"/>
                    </a:p>
                  </a:txBody>
                  <a:tcPr/>
                </a:tc>
              </a:tr>
              <a:tr h="501240">
                <a:tc>
                  <a:txBody>
                    <a:bodyPr/>
                    <a:lstStyle/>
                    <a:p>
                      <a:r>
                        <a:rPr lang="en-US" sz="1600" b="1" dirty="0" smtClean="0"/>
                        <a:t>AC Thruster</a:t>
                      </a:r>
                      <a:r>
                        <a:rPr lang="en-US" sz="1600" b="1" baseline="0" dirty="0" smtClean="0"/>
                        <a:t> Brake</a:t>
                      </a:r>
                      <a:endParaRPr lang="en-US" sz="1600" b="1" dirty="0"/>
                    </a:p>
                  </a:txBody>
                  <a:tcPr/>
                </a:tc>
                <a:tc>
                  <a:txBody>
                    <a:bodyPr/>
                    <a:lstStyle/>
                    <a:p>
                      <a:r>
                        <a:rPr lang="en-US" sz="1600" dirty="0" smtClean="0"/>
                        <a:t>Scalable</a:t>
                      </a:r>
                      <a:r>
                        <a:rPr lang="en-US" sz="1600" baseline="0" dirty="0" smtClean="0"/>
                        <a:t> torque tube, easily adjustable, ease of maintenance, lowering valve gradual ramping, lining wear indicators, mechanical limit switches</a:t>
                      </a:r>
                      <a:endParaRPr lang="en-US" sz="1600" dirty="0"/>
                    </a:p>
                  </a:txBody>
                  <a:tcPr/>
                </a:tc>
                <a:tc>
                  <a:txBody>
                    <a:bodyPr/>
                    <a:lstStyle/>
                    <a:p>
                      <a:endParaRPr lang="en-US" sz="1600" dirty="0"/>
                    </a:p>
                  </a:txBody>
                  <a:tcPr/>
                </a:tc>
              </a:tr>
              <a:tr h="743798">
                <a:tc>
                  <a:txBody>
                    <a:bodyPr/>
                    <a:lstStyle/>
                    <a:p>
                      <a:r>
                        <a:rPr lang="en-US" sz="1600" b="1" dirty="0" smtClean="0"/>
                        <a:t>Disc Brake</a:t>
                      </a:r>
                      <a:endParaRPr lang="en-US" sz="1600" b="1" dirty="0"/>
                    </a:p>
                  </a:txBody>
                  <a:tcPr/>
                </a:tc>
                <a:tc>
                  <a:txBody>
                    <a:bodyPr/>
                    <a:lstStyle/>
                    <a:p>
                      <a:r>
                        <a:rPr lang="en-US" sz="1600" dirty="0" smtClean="0"/>
                        <a:t>Range of disc diameters to vary torque,</a:t>
                      </a:r>
                      <a:r>
                        <a:rPr lang="en-US" sz="1600" baseline="0" dirty="0" smtClean="0"/>
                        <a:t> greater contact=greater friction</a:t>
                      </a:r>
                      <a:endParaRPr lang="en-US" sz="1600" dirty="0"/>
                    </a:p>
                  </a:txBody>
                  <a:tcPr/>
                </a:tc>
                <a:tc>
                  <a:txBody>
                    <a:bodyPr/>
                    <a:lstStyle/>
                    <a:p>
                      <a:endParaRPr lang="en-US" sz="1600" dirty="0"/>
                    </a:p>
                  </a:txBody>
                  <a:tcPr/>
                </a:tc>
              </a:tr>
              <a:tr h="426212">
                <a:tc>
                  <a:txBody>
                    <a:bodyPr/>
                    <a:lstStyle/>
                    <a:p>
                      <a:r>
                        <a:rPr lang="en-US" sz="1600" b="1" dirty="0" smtClean="0"/>
                        <a:t>Drum Brake</a:t>
                      </a:r>
                      <a:endParaRPr lang="en-US" sz="1600" b="1" dirty="0"/>
                    </a:p>
                  </a:txBody>
                  <a:tcPr/>
                </a:tc>
                <a:tc>
                  <a:txBody>
                    <a:bodyPr/>
                    <a:lstStyle/>
                    <a:p>
                      <a:r>
                        <a:rPr lang="en-US" sz="1600" dirty="0" smtClean="0"/>
                        <a:t>Long history,</a:t>
                      </a:r>
                      <a:r>
                        <a:rPr lang="en-US" sz="1600" baseline="0" dirty="0" smtClean="0"/>
                        <a:t> familiarity </a:t>
                      </a:r>
                      <a:endParaRPr lang="en-US" sz="1600" dirty="0"/>
                    </a:p>
                  </a:txBody>
                  <a:tcPr/>
                </a:tc>
                <a:tc>
                  <a:txBody>
                    <a:bodyPr/>
                    <a:lstStyle/>
                    <a:p>
                      <a:r>
                        <a:rPr lang="en-US" sz="1600" dirty="0" smtClean="0"/>
                        <a:t>Curved shoes=less</a:t>
                      </a:r>
                      <a:r>
                        <a:rPr lang="en-US" sz="1600" baseline="0" dirty="0" smtClean="0"/>
                        <a:t> contact</a:t>
                      </a:r>
                      <a:endParaRPr lang="en-US" sz="1600" dirty="0"/>
                    </a:p>
                  </a:txBody>
                  <a:tcPr/>
                </a:tc>
              </a:tr>
              <a:tr h="964584">
                <a:tc>
                  <a:txBody>
                    <a:bodyPr/>
                    <a:lstStyle/>
                    <a:p>
                      <a:r>
                        <a:rPr lang="en-US" sz="1600" b="1" dirty="0" smtClean="0"/>
                        <a:t>Balanced Load Disc Brake</a:t>
                      </a:r>
                      <a:endParaRPr lang="en-US" sz="1600" b="1" dirty="0"/>
                    </a:p>
                  </a:txBody>
                  <a:tcPr/>
                </a:tc>
                <a:tc>
                  <a:txBody>
                    <a:bodyPr/>
                    <a:lstStyle/>
                    <a:p>
                      <a:r>
                        <a:rPr lang="en-US" sz="1600" dirty="0" smtClean="0"/>
                        <a:t>Contact disc in symmetrical and opposite points, no vibrational issues or external loads on shaft</a:t>
                      </a:r>
                      <a:endParaRPr lang="en-US" sz="1600" dirty="0"/>
                    </a:p>
                  </a:txBody>
                  <a:tcPr/>
                </a:tc>
                <a:tc>
                  <a:txBody>
                    <a:bodyPr/>
                    <a:lstStyle/>
                    <a:p>
                      <a:endParaRPr lang="en-US" sz="1600" dirty="0"/>
                    </a:p>
                  </a:txBody>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
            <a:ext cx="2438400" cy="1676400"/>
          </a:xfrm>
          <a:prstGeom prst="rect">
            <a:avLst/>
          </a:prstGeom>
        </p:spPr>
      </p:pic>
    </p:spTree>
    <p:extLst>
      <p:ext uri="{BB962C8B-B14F-4D97-AF65-F5344CB8AC3E}">
        <p14:creationId xmlns:p14="http://schemas.microsoft.com/office/powerpoint/2010/main" val="23682339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Storm Brakes: Protecting Your Crane Against the Elements</a:t>
            </a:r>
            <a:endParaRPr lang="en-US" dirty="0"/>
          </a:p>
        </p:txBody>
      </p:sp>
      <p:sp>
        <p:nvSpPr>
          <p:cNvPr id="3" name="Content Placeholder 2"/>
          <p:cNvSpPr>
            <a:spLocks noGrp="1"/>
          </p:cNvSpPr>
          <p:nvPr>
            <p:ph idx="1"/>
          </p:nvPr>
        </p:nvSpPr>
        <p:spPr>
          <a:xfrm>
            <a:off x="152400" y="1676400"/>
            <a:ext cx="8229600" cy="4304471"/>
          </a:xfrm>
        </p:spPr>
        <p:txBody>
          <a:bodyPr>
            <a:normAutofit/>
          </a:bodyPr>
          <a:lstStyle/>
          <a:p>
            <a:r>
              <a:rPr lang="en-US" sz="3000" dirty="0"/>
              <a:t>V</a:t>
            </a:r>
            <a:r>
              <a:rPr lang="en-US" sz="3000" dirty="0" smtClean="0"/>
              <a:t>ariety </a:t>
            </a:r>
            <a:r>
              <a:rPr lang="en-US" sz="3000" dirty="0"/>
              <a:t>of Storm Brakes </a:t>
            </a:r>
            <a:r>
              <a:rPr lang="en-US" sz="3000" b="1" dirty="0"/>
              <a:t>(Rail Clamps)</a:t>
            </a:r>
            <a:r>
              <a:rPr lang="en-US" sz="3000" dirty="0"/>
              <a:t> </a:t>
            </a:r>
            <a:r>
              <a:rPr lang="en-US" sz="3000" dirty="0" smtClean="0"/>
              <a:t>available </a:t>
            </a:r>
            <a:r>
              <a:rPr lang="en-US" sz="3000" dirty="0"/>
              <a:t>in a range of holding capacities 1000 to 150000 </a:t>
            </a:r>
            <a:r>
              <a:rPr lang="en-US" sz="3000" dirty="0" smtClean="0"/>
              <a:t>lbs</a:t>
            </a:r>
          </a:p>
          <a:p>
            <a:r>
              <a:rPr lang="en-US" sz="3000" dirty="0" smtClean="0"/>
              <a:t>Protection against 80+ MPH wind velocities</a:t>
            </a:r>
          </a:p>
          <a:p>
            <a:r>
              <a:rPr lang="en-US" sz="3000" dirty="0"/>
              <a:t>The </a:t>
            </a:r>
            <a:r>
              <a:rPr lang="en-US" sz="3000" b="1" dirty="0"/>
              <a:t>Tripper Gripper Rail Clamp System</a:t>
            </a:r>
            <a:r>
              <a:rPr lang="en-US" sz="3000" dirty="0"/>
              <a:t> </a:t>
            </a:r>
            <a:r>
              <a:rPr lang="en-US" sz="3000" dirty="0" smtClean="0"/>
              <a:t>for </a:t>
            </a:r>
            <a:r>
              <a:rPr lang="en-US" sz="3000" dirty="0"/>
              <a:t>position holding, emergency stopping, and / or emergency lock </a:t>
            </a:r>
            <a:r>
              <a:rPr lang="en-US" sz="3000" dirty="0" smtClean="0"/>
              <a:t>down</a:t>
            </a:r>
          </a:p>
          <a:p>
            <a:pPr marL="0" indent="0">
              <a:buNone/>
            </a:pPr>
            <a:endParaRPr lang="en-US" sz="3000" dirty="0" smtClean="0"/>
          </a:p>
          <a:p>
            <a:endParaRPr lang="en-US" sz="2800" dirty="0"/>
          </a:p>
          <a:p>
            <a:pPr marL="0" indent="0">
              <a:buNone/>
            </a:pPr>
            <a:endParaRPr lang="en-US" sz="2800"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724399"/>
            <a:ext cx="4267200" cy="2132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22990"/>
            <a:ext cx="2971800" cy="2333625"/>
          </a:xfrm>
          <a:prstGeom prst="rect">
            <a:avLst/>
          </a:prstGeom>
        </p:spPr>
      </p:pic>
    </p:spTree>
    <p:extLst>
      <p:ext uri="{BB962C8B-B14F-4D97-AF65-F5344CB8AC3E}">
        <p14:creationId xmlns:p14="http://schemas.microsoft.com/office/powerpoint/2010/main" val="296572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72" y="304800"/>
            <a:ext cx="8229600" cy="1143000"/>
          </a:xfrm>
        </p:spPr>
        <p:txBody>
          <a:bodyPr>
            <a:normAutofit fontScale="90000"/>
          </a:bodyPr>
          <a:lstStyle/>
          <a:p>
            <a:r>
              <a:rPr lang="en-US" dirty="0" smtClean="0"/>
              <a:t>   Emergency Brakes: The Optimal Safety for EOT Cranes</a:t>
            </a:r>
            <a:br>
              <a:rPr lang="en-US" dirty="0" smtClean="0"/>
            </a:br>
            <a:endParaRPr lang="en-US" dirty="0"/>
          </a:p>
        </p:txBody>
      </p:sp>
      <p:sp>
        <p:nvSpPr>
          <p:cNvPr id="3" name="Content Placeholder 2"/>
          <p:cNvSpPr>
            <a:spLocks noGrp="1"/>
          </p:cNvSpPr>
          <p:nvPr>
            <p:ph idx="1"/>
          </p:nvPr>
        </p:nvSpPr>
        <p:spPr>
          <a:xfrm>
            <a:off x="152400" y="1600200"/>
            <a:ext cx="8991600" cy="1600200"/>
          </a:xfrm>
        </p:spPr>
        <p:txBody>
          <a:bodyPr>
            <a:normAutofit fontScale="92500" lnSpcReduction="20000"/>
          </a:bodyPr>
          <a:lstStyle/>
          <a:p>
            <a:r>
              <a:rPr lang="en-US" sz="3000" dirty="0" smtClean="0"/>
              <a:t>Extraordinary circumstances preclude primary and secondary braking systems from stopping a load</a:t>
            </a:r>
          </a:p>
          <a:p>
            <a:r>
              <a:rPr lang="en-US" sz="3000" dirty="0" smtClean="0"/>
              <a:t>Low-speed failures: shaft breaking, gearbox or coupling failure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8001"/>
            <a:ext cx="7391400" cy="2667000"/>
          </a:xfrm>
          <a:prstGeom prst="rect">
            <a:avLst/>
          </a:prstGeom>
        </p:spPr>
      </p:pic>
      <p:sp>
        <p:nvSpPr>
          <p:cNvPr id="5" name="TextBox 4"/>
          <p:cNvSpPr txBox="1"/>
          <p:nvPr/>
        </p:nvSpPr>
        <p:spPr>
          <a:xfrm>
            <a:off x="478436" y="5903893"/>
            <a:ext cx="797976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Solution: </a:t>
            </a:r>
            <a:r>
              <a:rPr lang="en-US" sz="2800" b="1" dirty="0" smtClean="0">
                <a:solidFill>
                  <a:srgbClr val="FF0000"/>
                </a:solidFill>
                <a:effectLst>
                  <a:outerShdw blurRad="38100" dist="38100" dir="2700000" algn="tl">
                    <a:srgbClr val="000000">
                      <a:alpha val="43137"/>
                    </a:srgbClr>
                  </a:outerShdw>
                </a:effectLst>
              </a:rPr>
              <a:t>Emergency duty caliper disc brakes on drum</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2170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TotalTime>
  <Words>1638</Words>
  <Application>Microsoft Office PowerPoint</Application>
  <PresentationFormat>On-screen Show (4:3)</PresentationFormat>
  <Paragraphs>126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Affirmative Abrasion: Friction Materials and Industrial Braking Systems Demystified </vt:lpstr>
      <vt:lpstr>        Impetus and Introduction  </vt:lpstr>
      <vt:lpstr>        EOT Crane Brakes: Fundamentals</vt:lpstr>
      <vt:lpstr>  Understanding the Numbers</vt:lpstr>
      <vt:lpstr>         Friction: More art Than Science</vt:lpstr>
      <vt:lpstr>      Size Does Not Necessarily Matter </vt:lpstr>
      <vt:lpstr>     Not all brakes are created equally </vt:lpstr>
      <vt:lpstr>       Storm Brakes: Protecting Your Crane Against the Elements</vt:lpstr>
      <vt:lpstr>   Emergency Brakes: The Optimal Safety for EOT Cranes </vt:lpstr>
      <vt:lpstr>Typical Hoist Brake Setup</vt:lpstr>
      <vt:lpstr>The Proactive Approach to Safety</vt:lpstr>
      <vt:lpstr>   Pleasure to serve the AIST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Wolfred</dc:creator>
  <cp:lastModifiedBy>Christopher Koralik</cp:lastModifiedBy>
  <cp:revision>59</cp:revision>
  <dcterms:created xsi:type="dcterms:W3CDTF">2013-12-12T15:52:13Z</dcterms:created>
  <dcterms:modified xsi:type="dcterms:W3CDTF">2014-04-20T04:44:34Z</dcterms:modified>
</cp:coreProperties>
</file>